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9" r:id="rId1"/>
  </p:sldMasterIdLst>
  <p:notesMasterIdLst>
    <p:notesMasterId r:id="rId28"/>
  </p:notesMasterIdLst>
  <p:sldIdLst>
    <p:sldId id="282" r:id="rId2"/>
    <p:sldId id="256" r:id="rId3"/>
    <p:sldId id="267" r:id="rId4"/>
    <p:sldId id="257" r:id="rId5"/>
    <p:sldId id="258" r:id="rId6"/>
    <p:sldId id="259" r:id="rId7"/>
    <p:sldId id="268" r:id="rId8"/>
    <p:sldId id="269" r:id="rId9"/>
    <p:sldId id="281" r:id="rId10"/>
    <p:sldId id="27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1" r:id="rId19"/>
    <p:sldId id="272" r:id="rId20"/>
    <p:sldId id="273" r:id="rId21"/>
    <p:sldId id="274" r:id="rId22"/>
    <p:sldId id="278" r:id="rId23"/>
    <p:sldId id="275" r:id="rId24"/>
    <p:sldId id="276" r:id="rId25"/>
    <p:sldId id="279" r:id="rId26"/>
    <p:sldId id="280" r:id="rId27"/>
  </p:sldIdLst>
  <p:sldSz cx="12192000" cy="6858000"/>
  <p:notesSz cx="9928225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BX5tx48dYC78ifAM2FZeS57pW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ECD59-4F3C-4BAA-B26F-8693171D154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3A9FEE2-A10B-45F2-A3BE-AB881B289D1B}">
      <dgm:prSet phldrT="[Texto]"/>
      <dgm:spPr/>
      <dgm:t>
        <a:bodyPr/>
        <a:lstStyle/>
        <a:p>
          <a:r>
            <a:rPr lang="es-ES" dirty="0"/>
            <a:t>Identificación de casos</a:t>
          </a:r>
          <a:endParaRPr lang="es-AR" dirty="0"/>
        </a:p>
      </dgm:t>
    </dgm:pt>
    <dgm:pt modelId="{1411FD3C-2B68-48ED-8D91-DD43FB0BB89A}" type="parTrans" cxnId="{C8BC866B-3AEC-4ABE-9FF7-4B4DB70545F3}">
      <dgm:prSet/>
      <dgm:spPr/>
      <dgm:t>
        <a:bodyPr/>
        <a:lstStyle/>
        <a:p>
          <a:endParaRPr lang="es-AR"/>
        </a:p>
      </dgm:t>
    </dgm:pt>
    <dgm:pt modelId="{7CD8D5DC-DD9D-493B-9A02-791F7645A9BA}" type="sibTrans" cxnId="{C8BC866B-3AEC-4ABE-9FF7-4B4DB70545F3}">
      <dgm:prSet/>
      <dgm:spPr/>
      <dgm:t>
        <a:bodyPr/>
        <a:lstStyle/>
        <a:p>
          <a:endParaRPr lang="es-AR"/>
        </a:p>
      </dgm:t>
    </dgm:pt>
    <dgm:pt modelId="{D6B9FB51-086F-4B9F-869E-37FF3A5C2E7C}">
      <dgm:prSet phldrT="[Texto]" custT="1"/>
      <dgm:spPr/>
      <dgm:t>
        <a:bodyPr/>
        <a:lstStyle/>
        <a:p>
          <a:r>
            <a:rPr lang="es-ES" sz="1900" dirty="0"/>
            <a:t>Normativa de origen propia o de otro nivel de gobierno</a:t>
          </a:r>
          <a:endParaRPr lang="es-AR" sz="1900" dirty="0"/>
        </a:p>
      </dgm:t>
    </dgm:pt>
    <dgm:pt modelId="{7E457213-E4D8-43D1-B18A-A6A78BAAFE98}" type="parTrans" cxnId="{22EDF759-4FBE-43ED-B5E6-CAA89112A28D}">
      <dgm:prSet/>
      <dgm:spPr/>
      <dgm:t>
        <a:bodyPr/>
        <a:lstStyle/>
        <a:p>
          <a:endParaRPr lang="es-AR"/>
        </a:p>
      </dgm:t>
    </dgm:pt>
    <dgm:pt modelId="{44E903F8-CAD1-42DB-870F-7B275A6C67E1}" type="sibTrans" cxnId="{22EDF759-4FBE-43ED-B5E6-CAA89112A28D}">
      <dgm:prSet/>
      <dgm:spPr/>
      <dgm:t>
        <a:bodyPr/>
        <a:lstStyle/>
        <a:p>
          <a:endParaRPr lang="es-AR"/>
        </a:p>
      </dgm:t>
    </dgm:pt>
    <dgm:pt modelId="{7BCD970D-98DA-42C0-88BE-0D3724C278A8}">
      <dgm:prSet phldrT="[Texto]"/>
      <dgm:spPr/>
      <dgm:t>
        <a:bodyPr/>
        <a:lstStyle/>
        <a:p>
          <a:r>
            <a:rPr lang="es-ES" dirty="0"/>
            <a:t>Clasificación de Fondos de Terceros</a:t>
          </a:r>
          <a:endParaRPr lang="es-AR" dirty="0"/>
        </a:p>
      </dgm:t>
    </dgm:pt>
    <dgm:pt modelId="{F326474F-80B0-41C6-9BE9-F20F1FACFDEB}" type="parTrans" cxnId="{33C0E5BE-5019-4D5B-BDDF-AAC8947BF71F}">
      <dgm:prSet/>
      <dgm:spPr/>
      <dgm:t>
        <a:bodyPr/>
        <a:lstStyle/>
        <a:p>
          <a:endParaRPr lang="es-AR"/>
        </a:p>
      </dgm:t>
    </dgm:pt>
    <dgm:pt modelId="{CF9E9511-450E-4FB1-8BCD-52E7D818074F}" type="sibTrans" cxnId="{33C0E5BE-5019-4D5B-BDDF-AAC8947BF71F}">
      <dgm:prSet/>
      <dgm:spPr/>
      <dgm:t>
        <a:bodyPr/>
        <a:lstStyle/>
        <a:p>
          <a:endParaRPr lang="es-AR"/>
        </a:p>
      </dgm:t>
    </dgm:pt>
    <dgm:pt modelId="{C0DB1D1D-0D5F-4BAF-B621-4F28E4FF1FB1}">
      <dgm:prSet phldrT="[Texto]" custT="1"/>
      <dgm:spPr/>
      <dgm:t>
        <a:bodyPr/>
        <a:lstStyle/>
        <a:p>
          <a:r>
            <a:rPr lang="es-ES" sz="1900" dirty="0"/>
            <a:t>Origen en transacciones de gastos</a:t>
          </a:r>
          <a:endParaRPr lang="es-AR" sz="1900" dirty="0"/>
        </a:p>
      </dgm:t>
    </dgm:pt>
    <dgm:pt modelId="{0770F360-BC30-4A07-99F0-AABAF30CF225}" type="parTrans" cxnId="{9F080B71-6EDE-464F-8529-184A9EB2C7A2}">
      <dgm:prSet/>
      <dgm:spPr/>
      <dgm:t>
        <a:bodyPr/>
        <a:lstStyle/>
        <a:p>
          <a:endParaRPr lang="es-AR"/>
        </a:p>
      </dgm:t>
    </dgm:pt>
    <dgm:pt modelId="{F6AC236B-2CEA-4514-8A56-B0DC0A338BB0}" type="sibTrans" cxnId="{9F080B71-6EDE-464F-8529-184A9EB2C7A2}">
      <dgm:prSet/>
      <dgm:spPr/>
      <dgm:t>
        <a:bodyPr/>
        <a:lstStyle/>
        <a:p>
          <a:endParaRPr lang="es-AR"/>
        </a:p>
      </dgm:t>
    </dgm:pt>
    <dgm:pt modelId="{8094530D-3526-4543-8F12-60335428B930}">
      <dgm:prSet phldrT="[Texto]"/>
      <dgm:spPr/>
      <dgm:t>
        <a:bodyPr/>
        <a:lstStyle/>
        <a:p>
          <a:r>
            <a:rPr lang="es-ES" dirty="0"/>
            <a:t>Estado de Situación Patrimonial</a:t>
          </a:r>
          <a:endParaRPr lang="es-AR" dirty="0"/>
        </a:p>
      </dgm:t>
    </dgm:pt>
    <dgm:pt modelId="{5048EDC7-E4F4-4F70-A92D-628C87F04088}" type="parTrans" cxnId="{089B0497-2D7B-4F56-B6FA-A599672C3CF4}">
      <dgm:prSet/>
      <dgm:spPr/>
      <dgm:t>
        <a:bodyPr/>
        <a:lstStyle/>
        <a:p>
          <a:endParaRPr lang="es-AR"/>
        </a:p>
      </dgm:t>
    </dgm:pt>
    <dgm:pt modelId="{5649BA28-A5FC-4F75-AF24-11DC7AB4A566}" type="sibTrans" cxnId="{089B0497-2D7B-4F56-B6FA-A599672C3CF4}">
      <dgm:prSet/>
      <dgm:spPr/>
      <dgm:t>
        <a:bodyPr/>
        <a:lstStyle/>
        <a:p>
          <a:endParaRPr lang="es-AR"/>
        </a:p>
      </dgm:t>
    </dgm:pt>
    <dgm:pt modelId="{5DE97AB0-5DDA-430E-BD81-D2B53DA54A42}">
      <dgm:prSet phldrT="[Texto]" custT="1"/>
      <dgm:spPr/>
      <dgm:t>
        <a:bodyPr/>
        <a:lstStyle/>
        <a:p>
          <a:r>
            <a:rPr lang="es-ES" sz="1900" dirty="0"/>
            <a:t>Exposición como Pasivos</a:t>
          </a:r>
          <a:endParaRPr lang="es-AR" sz="1900" dirty="0"/>
        </a:p>
      </dgm:t>
    </dgm:pt>
    <dgm:pt modelId="{3BC23D70-A72D-433C-8A35-C9F5E64D5E11}" type="parTrans" cxnId="{0848F56A-10BE-4092-8AAE-41405D144B58}">
      <dgm:prSet/>
      <dgm:spPr/>
      <dgm:t>
        <a:bodyPr/>
        <a:lstStyle/>
        <a:p>
          <a:endParaRPr lang="es-AR"/>
        </a:p>
      </dgm:t>
    </dgm:pt>
    <dgm:pt modelId="{E3A63090-3953-4789-8C6C-0521C156220E}" type="sibTrans" cxnId="{0848F56A-10BE-4092-8AAE-41405D144B58}">
      <dgm:prSet/>
      <dgm:spPr/>
      <dgm:t>
        <a:bodyPr/>
        <a:lstStyle/>
        <a:p>
          <a:endParaRPr lang="es-AR"/>
        </a:p>
      </dgm:t>
    </dgm:pt>
    <dgm:pt modelId="{4CF691A4-A228-45C3-8844-B42BA596B1AE}">
      <dgm:prSet phldrT="[Texto]" custT="1"/>
      <dgm:spPr/>
      <dgm:t>
        <a:bodyPr/>
        <a:lstStyle/>
        <a:p>
          <a:r>
            <a:rPr lang="es-ES" sz="1900" dirty="0"/>
            <a:t>Origen en Ingresos Financieros</a:t>
          </a:r>
          <a:endParaRPr lang="es-AR" sz="1900" dirty="0"/>
        </a:p>
      </dgm:t>
    </dgm:pt>
    <dgm:pt modelId="{C8A82600-8DE5-4D9F-B02C-9E7A15BF3926}" type="parTrans" cxnId="{F65BA5E9-F50D-4828-ACB8-08A55D838C7B}">
      <dgm:prSet/>
      <dgm:spPr/>
      <dgm:t>
        <a:bodyPr/>
        <a:lstStyle/>
        <a:p>
          <a:endParaRPr lang="es-AR"/>
        </a:p>
      </dgm:t>
    </dgm:pt>
    <dgm:pt modelId="{477D8414-EBC8-4EBB-8984-657B5963A2E7}" type="sibTrans" cxnId="{F65BA5E9-F50D-4828-ACB8-08A55D838C7B}">
      <dgm:prSet/>
      <dgm:spPr/>
      <dgm:t>
        <a:bodyPr/>
        <a:lstStyle/>
        <a:p>
          <a:endParaRPr lang="es-AR"/>
        </a:p>
      </dgm:t>
    </dgm:pt>
    <dgm:pt modelId="{A8F03C06-DBBC-400B-BC20-393F3FE6061A}">
      <dgm:prSet phldrT="[Texto]"/>
      <dgm:spPr/>
      <dgm:t>
        <a:bodyPr/>
        <a:lstStyle/>
        <a:p>
          <a:r>
            <a:rPr lang="es-ES" dirty="0"/>
            <a:t>Identificación de los registros</a:t>
          </a:r>
          <a:endParaRPr lang="es-AR" dirty="0"/>
        </a:p>
      </dgm:t>
    </dgm:pt>
    <dgm:pt modelId="{A02AD827-D06E-46D4-BD5E-69712CE70FEE}" type="sibTrans" cxnId="{C7223592-F417-432E-9F64-99FFF245B028}">
      <dgm:prSet/>
      <dgm:spPr/>
      <dgm:t>
        <a:bodyPr/>
        <a:lstStyle/>
        <a:p>
          <a:endParaRPr lang="es-AR"/>
        </a:p>
      </dgm:t>
    </dgm:pt>
    <dgm:pt modelId="{1383A53F-CEEE-4C79-823E-03F1D6362263}" type="parTrans" cxnId="{C7223592-F417-432E-9F64-99FFF245B028}">
      <dgm:prSet/>
      <dgm:spPr/>
      <dgm:t>
        <a:bodyPr/>
        <a:lstStyle/>
        <a:p>
          <a:endParaRPr lang="es-AR"/>
        </a:p>
      </dgm:t>
    </dgm:pt>
    <dgm:pt modelId="{9F66B609-CD12-4192-888E-45FA23220DF1}">
      <dgm:prSet phldrT="[Texto]"/>
      <dgm:spPr/>
      <dgm:t>
        <a:bodyPr/>
        <a:lstStyle/>
        <a:p>
          <a:r>
            <a:rPr lang="es-ES" dirty="0"/>
            <a:t>Presupuestarios</a:t>
          </a:r>
          <a:endParaRPr lang="es-AR" dirty="0"/>
        </a:p>
      </dgm:t>
    </dgm:pt>
    <dgm:pt modelId="{C8C00815-6E7B-4C33-A82F-871CF6E6F8B7}" type="parTrans" cxnId="{F25B84F9-9B71-41A4-8BBD-4060EBA44CFD}">
      <dgm:prSet/>
      <dgm:spPr/>
      <dgm:t>
        <a:bodyPr/>
        <a:lstStyle/>
        <a:p>
          <a:endParaRPr lang="es-AR"/>
        </a:p>
      </dgm:t>
    </dgm:pt>
    <dgm:pt modelId="{4D0DB3E0-0201-45AB-9E1F-C31B1D93517D}" type="sibTrans" cxnId="{F25B84F9-9B71-41A4-8BBD-4060EBA44CFD}">
      <dgm:prSet/>
      <dgm:spPr/>
      <dgm:t>
        <a:bodyPr/>
        <a:lstStyle/>
        <a:p>
          <a:endParaRPr lang="es-AR"/>
        </a:p>
      </dgm:t>
    </dgm:pt>
    <dgm:pt modelId="{C1458B01-2D68-4916-8D33-1E679DC1FACF}">
      <dgm:prSet phldrT="[Texto]"/>
      <dgm:spPr/>
      <dgm:t>
        <a:bodyPr/>
        <a:lstStyle/>
        <a:p>
          <a:r>
            <a:rPr lang="es-ES" dirty="0"/>
            <a:t>No presupuestarios</a:t>
          </a:r>
          <a:endParaRPr lang="es-AR" dirty="0"/>
        </a:p>
      </dgm:t>
    </dgm:pt>
    <dgm:pt modelId="{C2D36684-E03E-4AF4-9983-90B60679D64C}" type="parTrans" cxnId="{515D9B8E-1402-4690-9967-5A40D4082C3D}">
      <dgm:prSet/>
      <dgm:spPr/>
      <dgm:t>
        <a:bodyPr/>
        <a:lstStyle/>
        <a:p>
          <a:endParaRPr lang="es-AR"/>
        </a:p>
      </dgm:t>
    </dgm:pt>
    <dgm:pt modelId="{DA3EDC10-6DF8-484A-8BD2-7ACA9BE58C48}" type="sibTrans" cxnId="{515D9B8E-1402-4690-9967-5A40D4082C3D}">
      <dgm:prSet/>
      <dgm:spPr/>
      <dgm:t>
        <a:bodyPr/>
        <a:lstStyle/>
        <a:p>
          <a:endParaRPr lang="es-AR"/>
        </a:p>
      </dgm:t>
    </dgm:pt>
    <dgm:pt modelId="{85CD0A60-2CB2-40BF-A891-13E5F90D5109}">
      <dgm:prSet phldrT="[Texto]" custT="1"/>
      <dgm:spPr/>
      <dgm:t>
        <a:bodyPr/>
        <a:lstStyle/>
        <a:p>
          <a:r>
            <a:rPr lang="es-ES" sz="1900" dirty="0"/>
            <a:t>Posibilidad de convertirse en Recursos</a:t>
          </a:r>
          <a:endParaRPr lang="es-AR" sz="1900" dirty="0"/>
        </a:p>
      </dgm:t>
    </dgm:pt>
    <dgm:pt modelId="{EA547908-E8FC-4A86-A60D-AC2E981B4645}" type="parTrans" cxnId="{8148DF3C-17C3-442E-AC10-CECB00E1372A}">
      <dgm:prSet/>
      <dgm:spPr/>
      <dgm:t>
        <a:bodyPr/>
        <a:lstStyle/>
        <a:p>
          <a:endParaRPr lang="es-AR"/>
        </a:p>
      </dgm:t>
    </dgm:pt>
    <dgm:pt modelId="{2B7F729A-1E11-4878-88BB-E8B85D6010A9}" type="sibTrans" cxnId="{8148DF3C-17C3-442E-AC10-CECB00E1372A}">
      <dgm:prSet/>
      <dgm:spPr/>
      <dgm:t>
        <a:bodyPr/>
        <a:lstStyle/>
        <a:p>
          <a:endParaRPr lang="es-AR"/>
        </a:p>
      </dgm:t>
    </dgm:pt>
    <dgm:pt modelId="{56002ACE-E608-4600-A37B-C70762890154}">
      <dgm:prSet phldrT="[Texto]" custT="1"/>
      <dgm:spPr/>
      <dgm:t>
        <a:bodyPr/>
        <a:lstStyle/>
        <a:p>
          <a:r>
            <a:rPr lang="es-ES" sz="1900" dirty="0"/>
            <a:t>Detectar aspectos comunes</a:t>
          </a:r>
          <a:endParaRPr lang="es-AR" sz="1900" dirty="0"/>
        </a:p>
      </dgm:t>
    </dgm:pt>
    <dgm:pt modelId="{596853E5-60F4-4C98-9A0D-691DD746849C}" type="parTrans" cxnId="{4FB28734-2247-4D61-867A-E86EB66B7523}">
      <dgm:prSet/>
      <dgm:spPr/>
      <dgm:t>
        <a:bodyPr/>
        <a:lstStyle/>
        <a:p>
          <a:endParaRPr lang="es-AR"/>
        </a:p>
      </dgm:t>
    </dgm:pt>
    <dgm:pt modelId="{0CEFD31D-CDF6-4AA8-9B08-7468B176B9E2}" type="sibTrans" cxnId="{4FB28734-2247-4D61-867A-E86EB66B7523}">
      <dgm:prSet/>
      <dgm:spPr/>
      <dgm:t>
        <a:bodyPr/>
        <a:lstStyle/>
        <a:p>
          <a:endParaRPr lang="es-AR"/>
        </a:p>
      </dgm:t>
    </dgm:pt>
    <dgm:pt modelId="{282120B5-F02A-4F0A-9CEF-E7020A365DAE}">
      <dgm:prSet custT="1"/>
      <dgm:spPr/>
      <dgm:t>
        <a:bodyPr/>
        <a:lstStyle/>
        <a:p>
          <a:r>
            <a:rPr lang="es-ES" sz="1900" dirty="0"/>
            <a:t>Particularidades en el registro</a:t>
          </a:r>
          <a:endParaRPr lang="es-AR" sz="1900" dirty="0"/>
        </a:p>
      </dgm:t>
    </dgm:pt>
    <dgm:pt modelId="{1C2D7619-1B8F-4AD2-AF3F-6C96958ACBE5}" type="parTrans" cxnId="{EB4071A8-A93E-4D8B-A66A-933F5ADE99A6}">
      <dgm:prSet/>
      <dgm:spPr/>
      <dgm:t>
        <a:bodyPr/>
        <a:lstStyle/>
        <a:p>
          <a:endParaRPr lang="es-AR"/>
        </a:p>
      </dgm:t>
    </dgm:pt>
    <dgm:pt modelId="{D00821C1-7962-433E-8687-60FBB18DAB1A}" type="sibTrans" cxnId="{EB4071A8-A93E-4D8B-A66A-933F5ADE99A6}">
      <dgm:prSet/>
      <dgm:spPr/>
      <dgm:t>
        <a:bodyPr/>
        <a:lstStyle/>
        <a:p>
          <a:endParaRPr lang="es-AR"/>
        </a:p>
      </dgm:t>
    </dgm:pt>
    <dgm:pt modelId="{D66CEC0D-4CD9-47B4-9196-E07D6CDCFA68}" type="pres">
      <dgm:prSet presAssocID="{E36ECD59-4F3C-4BAA-B26F-8693171D1543}" presName="rootnode" presStyleCnt="0">
        <dgm:presLayoutVars>
          <dgm:chMax/>
          <dgm:chPref/>
          <dgm:dir/>
          <dgm:animLvl val="lvl"/>
        </dgm:presLayoutVars>
      </dgm:prSet>
      <dgm:spPr/>
    </dgm:pt>
    <dgm:pt modelId="{2BC7594C-5FE4-4AF5-8881-1F7852AC749F}" type="pres">
      <dgm:prSet presAssocID="{73A9FEE2-A10B-45F2-A3BE-AB881B289D1B}" presName="composite" presStyleCnt="0"/>
      <dgm:spPr/>
    </dgm:pt>
    <dgm:pt modelId="{91CB316F-8CA0-4938-90AA-DC326D3A326A}" type="pres">
      <dgm:prSet presAssocID="{73A9FEE2-A10B-45F2-A3BE-AB881B289D1B}" presName="bentUpArrow1" presStyleLbl="alignImgPlace1" presStyleIdx="0" presStyleCnt="3"/>
      <dgm:spPr/>
    </dgm:pt>
    <dgm:pt modelId="{F9E3E904-43B1-4669-BF21-26651B548501}" type="pres">
      <dgm:prSet presAssocID="{73A9FEE2-A10B-45F2-A3BE-AB881B289D1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E0383592-D639-4BE9-9CB9-5FBD0C2AD4A9}" type="pres">
      <dgm:prSet presAssocID="{73A9FEE2-A10B-45F2-A3BE-AB881B289D1B}" presName="ChildText" presStyleLbl="revTx" presStyleIdx="0" presStyleCnt="4" custScaleX="520221" custLinFactX="100000" custLinFactNeighborX="122106" custLinFactNeighborY="-8628">
        <dgm:presLayoutVars>
          <dgm:chMax val="0"/>
          <dgm:chPref val="0"/>
          <dgm:bulletEnabled val="1"/>
        </dgm:presLayoutVars>
      </dgm:prSet>
      <dgm:spPr/>
    </dgm:pt>
    <dgm:pt modelId="{62A2BB9B-F389-404F-8F51-3AF4F2EFE0CE}" type="pres">
      <dgm:prSet presAssocID="{7CD8D5DC-DD9D-493B-9A02-791F7645A9BA}" presName="sibTrans" presStyleCnt="0"/>
      <dgm:spPr/>
    </dgm:pt>
    <dgm:pt modelId="{8A9E6543-A550-468C-A9C9-E5E3B7DE5698}" type="pres">
      <dgm:prSet presAssocID="{7BCD970D-98DA-42C0-88BE-0D3724C278A8}" presName="composite" presStyleCnt="0"/>
      <dgm:spPr/>
    </dgm:pt>
    <dgm:pt modelId="{3CA574AD-60B5-49FE-AC55-C2D744B09D9E}" type="pres">
      <dgm:prSet presAssocID="{7BCD970D-98DA-42C0-88BE-0D3724C278A8}" presName="bentUpArrow1" presStyleLbl="alignImgPlace1" presStyleIdx="1" presStyleCnt="3" custLinFactNeighborX="-18165" custLinFactNeighborY="2954"/>
      <dgm:spPr/>
    </dgm:pt>
    <dgm:pt modelId="{9BBCF649-C007-4803-9A8B-26FB7C71A484}" type="pres">
      <dgm:prSet presAssocID="{7BCD970D-98DA-42C0-88BE-0D3724C278A8}" presName="ParentText" presStyleLbl="node1" presStyleIdx="1" presStyleCnt="4" custLinFactNeighborX="-12285" custLinFactNeighborY="2507">
        <dgm:presLayoutVars>
          <dgm:chMax val="1"/>
          <dgm:chPref val="1"/>
          <dgm:bulletEnabled val="1"/>
        </dgm:presLayoutVars>
      </dgm:prSet>
      <dgm:spPr/>
    </dgm:pt>
    <dgm:pt modelId="{DCB0D013-B042-4EEC-8D7E-12BD5AAA1D08}" type="pres">
      <dgm:prSet presAssocID="{7BCD970D-98DA-42C0-88BE-0D3724C278A8}" presName="ChildText" presStyleLbl="revTx" presStyleIdx="1" presStyleCnt="4" custScaleX="362512" custLinFactX="18964" custLinFactNeighborX="100000" custLinFactNeighborY="5962">
        <dgm:presLayoutVars>
          <dgm:chMax val="0"/>
          <dgm:chPref val="0"/>
          <dgm:bulletEnabled val="1"/>
        </dgm:presLayoutVars>
      </dgm:prSet>
      <dgm:spPr/>
    </dgm:pt>
    <dgm:pt modelId="{76EAD561-AC8F-44C6-85CA-5B2E363F2FA7}" type="pres">
      <dgm:prSet presAssocID="{CF9E9511-450E-4FB1-8BCD-52E7D818074F}" presName="sibTrans" presStyleCnt="0"/>
      <dgm:spPr/>
    </dgm:pt>
    <dgm:pt modelId="{EF433C59-7674-41CF-A11C-429D1FE6618E}" type="pres">
      <dgm:prSet presAssocID="{8094530D-3526-4543-8F12-60335428B930}" presName="composite" presStyleCnt="0"/>
      <dgm:spPr/>
    </dgm:pt>
    <dgm:pt modelId="{ABD092A5-909E-4F54-91E0-954A8939D575}" type="pres">
      <dgm:prSet presAssocID="{8094530D-3526-4543-8F12-60335428B930}" presName="bentUpArrow1" presStyleLbl="alignImgPlace1" presStyleIdx="2" presStyleCnt="3" custLinFactNeighborX="-85637" custLinFactNeighborY="11818"/>
      <dgm:spPr/>
    </dgm:pt>
    <dgm:pt modelId="{D106D491-F181-4B55-A31F-BDDBFE8DFA36}" type="pres">
      <dgm:prSet presAssocID="{8094530D-3526-4543-8F12-60335428B930}" presName="ParentText" presStyleLbl="node1" presStyleIdx="2" presStyleCnt="4" custLinFactNeighborX="-57915" custLinFactNeighborY="10029">
        <dgm:presLayoutVars>
          <dgm:chMax val="1"/>
          <dgm:chPref val="1"/>
          <dgm:bulletEnabled val="1"/>
        </dgm:presLayoutVars>
      </dgm:prSet>
      <dgm:spPr/>
    </dgm:pt>
    <dgm:pt modelId="{8D8417D0-3B4D-4638-B48D-906DAB601E6E}" type="pres">
      <dgm:prSet presAssocID="{8094530D-3526-4543-8F12-60335428B930}" presName="ChildText" presStyleLbl="revTx" presStyleIdx="2" presStyleCnt="4" custScaleX="258232" custLinFactNeighborX="8129" custLinFactNeighborY="10544">
        <dgm:presLayoutVars>
          <dgm:chMax val="0"/>
          <dgm:chPref val="0"/>
          <dgm:bulletEnabled val="1"/>
        </dgm:presLayoutVars>
      </dgm:prSet>
      <dgm:spPr/>
    </dgm:pt>
    <dgm:pt modelId="{2AF12562-D90B-4607-911A-50C730B2A392}" type="pres">
      <dgm:prSet presAssocID="{5649BA28-A5FC-4F75-AF24-11DC7AB4A566}" presName="sibTrans" presStyleCnt="0"/>
      <dgm:spPr/>
    </dgm:pt>
    <dgm:pt modelId="{8154548E-4DE1-42A7-813C-081494CCD8DD}" type="pres">
      <dgm:prSet presAssocID="{A8F03C06-DBBC-400B-BC20-393F3FE6061A}" presName="composite" presStyleCnt="0"/>
      <dgm:spPr/>
    </dgm:pt>
    <dgm:pt modelId="{930A3CFA-770D-4224-93B3-AECC3C1CC30E}" type="pres">
      <dgm:prSet presAssocID="{A8F03C06-DBBC-400B-BC20-393F3FE6061A}" presName="ParentText" presStyleLbl="node1" presStyleIdx="3" presStyleCnt="4" custLinFactX="-12905" custLinFactNeighborX="-100000" custLinFactNeighborY="14208">
        <dgm:presLayoutVars>
          <dgm:chMax val="1"/>
          <dgm:chPref val="1"/>
          <dgm:bulletEnabled val="1"/>
        </dgm:presLayoutVars>
      </dgm:prSet>
      <dgm:spPr/>
    </dgm:pt>
    <dgm:pt modelId="{91BB43F9-9D89-416C-95B0-4C9DB4175C00}" type="pres">
      <dgm:prSet presAssocID="{A8F03C06-DBBC-400B-BC20-393F3FE6061A}" presName="FinalChildText" presStyleLbl="revTx" presStyleIdx="3" presStyleCnt="4" custScaleX="195034" custLinFactX="-14" custLinFactNeighborX="-100000" custLinFactNeighborY="17579">
        <dgm:presLayoutVars>
          <dgm:chMax val="0"/>
          <dgm:chPref val="0"/>
          <dgm:bulletEnabled val="1"/>
        </dgm:presLayoutVars>
      </dgm:prSet>
      <dgm:spPr/>
    </dgm:pt>
  </dgm:ptLst>
  <dgm:cxnLst>
    <dgm:cxn modelId="{52DEFA18-5583-45B7-8E4E-0837AF0158DE}" type="presOf" srcId="{56002ACE-E608-4600-A37B-C70762890154}" destId="{E0383592-D639-4BE9-9CB9-5FBD0C2AD4A9}" srcOrd="0" destOrd="2" presId="urn:microsoft.com/office/officeart/2005/8/layout/StepDownProcess"/>
    <dgm:cxn modelId="{B9F0FB18-CADD-41E5-B74C-8124A3875CB3}" type="presOf" srcId="{4CF691A4-A228-45C3-8844-B42BA596B1AE}" destId="{DCB0D013-B042-4EEC-8D7E-12BD5AAA1D08}" srcOrd="0" destOrd="1" presId="urn:microsoft.com/office/officeart/2005/8/layout/StepDownProcess"/>
    <dgm:cxn modelId="{4FB28734-2247-4D61-867A-E86EB66B7523}" srcId="{73A9FEE2-A10B-45F2-A3BE-AB881B289D1B}" destId="{56002ACE-E608-4600-A37B-C70762890154}" srcOrd="2" destOrd="0" parTransId="{596853E5-60F4-4C98-9A0D-691DD746849C}" sibTransId="{0CEFD31D-CDF6-4AA8-9B08-7468B176B9E2}"/>
    <dgm:cxn modelId="{8148DF3C-17C3-442E-AC10-CECB00E1372A}" srcId="{73A9FEE2-A10B-45F2-A3BE-AB881B289D1B}" destId="{85CD0A60-2CB2-40BF-A891-13E5F90D5109}" srcOrd="1" destOrd="0" parTransId="{EA547908-E8FC-4A86-A60D-AC2E981B4645}" sibTransId="{2B7F729A-1E11-4878-88BB-E8B85D6010A9}"/>
    <dgm:cxn modelId="{C7182241-2CAF-4FEB-A01D-F4A14B8128A4}" type="presOf" srcId="{5DE97AB0-5DDA-430E-BD81-D2B53DA54A42}" destId="{8D8417D0-3B4D-4638-B48D-906DAB601E6E}" srcOrd="0" destOrd="0" presId="urn:microsoft.com/office/officeart/2005/8/layout/StepDownProcess"/>
    <dgm:cxn modelId="{F7319548-7AA1-45FB-8078-F47B6CD78DBB}" type="presOf" srcId="{7BCD970D-98DA-42C0-88BE-0D3724C278A8}" destId="{9BBCF649-C007-4803-9A8B-26FB7C71A484}" srcOrd="0" destOrd="0" presId="urn:microsoft.com/office/officeart/2005/8/layout/StepDownProcess"/>
    <dgm:cxn modelId="{0848F56A-10BE-4092-8AAE-41405D144B58}" srcId="{8094530D-3526-4543-8F12-60335428B930}" destId="{5DE97AB0-5DDA-430E-BD81-D2B53DA54A42}" srcOrd="0" destOrd="0" parTransId="{3BC23D70-A72D-433C-8A35-C9F5E64D5E11}" sibTransId="{E3A63090-3953-4789-8C6C-0521C156220E}"/>
    <dgm:cxn modelId="{C8BC866B-3AEC-4ABE-9FF7-4B4DB70545F3}" srcId="{E36ECD59-4F3C-4BAA-B26F-8693171D1543}" destId="{73A9FEE2-A10B-45F2-A3BE-AB881B289D1B}" srcOrd="0" destOrd="0" parTransId="{1411FD3C-2B68-48ED-8D91-DD43FB0BB89A}" sibTransId="{7CD8D5DC-DD9D-493B-9A02-791F7645A9BA}"/>
    <dgm:cxn modelId="{9F080B71-6EDE-464F-8529-184A9EB2C7A2}" srcId="{7BCD970D-98DA-42C0-88BE-0D3724C278A8}" destId="{C0DB1D1D-0D5F-4BAF-B621-4F28E4FF1FB1}" srcOrd="0" destOrd="0" parTransId="{0770F360-BC30-4A07-99F0-AABAF30CF225}" sibTransId="{F6AC236B-2CEA-4514-8A56-B0DC0A338BB0}"/>
    <dgm:cxn modelId="{04C05178-17AA-46B0-A189-21D528DE6D3F}" type="presOf" srcId="{C0DB1D1D-0D5F-4BAF-B621-4F28E4FF1FB1}" destId="{DCB0D013-B042-4EEC-8D7E-12BD5AAA1D08}" srcOrd="0" destOrd="0" presId="urn:microsoft.com/office/officeart/2005/8/layout/StepDownProcess"/>
    <dgm:cxn modelId="{22EDF759-4FBE-43ED-B5E6-CAA89112A28D}" srcId="{73A9FEE2-A10B-45F2-A3BE-AB881B289D1B}" destId="{D6B9FB51-086F-4B9F-869E-37FF3A5C2E7C}" srcOrd="0" destOrd="0" parTransId="{7E457213-E4D8-43D1-B18A-A6A78BAAFE98}" sibTransId="{44E903F8-CAD1-42DB-870F-7B275A6C67E1}"/>
    <dgm:cxn modelId="{515D9B8E-1402-4690-9967-5A40D4082C3D}" srcId="{A8F03C06-DBBC-400B-BC20-393F3FE6061A}" destId="{C1458B01-2D68-4916-8D33-1E679DC1FACF}" srcOrd="1" destOrd="0" parTransId="{C2D36684-E03E-4AF4-9983-90B60679D64C}" sibTransId="{DA3EDC10-6DF8-484A-8BD2-7ACA9BE58C48}"/>
    <dgm:cxn modelId="{C7223592-F417-432E-9F64-99FFF245B028}" srcId="{E36ECD59-4F3C-4BAA-B26F-8693171D1543}" destId="{A8F03C06-DBBC-400B-BC20-393F3FE6061A}" srcOrd="3" destOrd="0" parTransId="{1383A53F-CEEE-4C79-823E-03F1D6362263}" sibTransId="{A02AD827-D06E-46D4-BD5E-69712CE70FEE}"/>
    <dgm:cxn modelId="{089B0497-2D7B-4F56-B6FA-A599672C3CF4}" srcId="{E36ECD59-4F3C-4BAA-B26F-8693171D1543}" destId="{8094530D-3526-4543-8F12-60335428B930}" srcOrd="2" destOrd="0" parTransId="{5048EDC7-E4F4-4F70-A92D-628C87F04088}" sibTransId="{5649BA28-A5FC-4F75-AF24-11DC7AB4A566}"/>
    <dgm:cxn modelId="{1B2C4B9E-ECAB-4AB9-8243-E20EF4689409}" type="presOf" srcId="{E36ECD59-4F3C-4BAA-B26F-8693171D1543}" destId="{D66CEC0D-4CD9-47B4-9196-E07D6CDCFA68}" srcOrd="0" destOrd="0" presId="urn:microsoft.com/office/officeart/2005/8/layout/StepDownProcess"/>
    <dgm:cxn modelId="{4A7AF7A1-382C-4EC9-A4F6-711699449C64}" type="presOf" srcId="{A8F03C06-DBBC-400B-BC20-393F3FE6061A}" destId="{930A3CFA-770D-4224-93B3-AECC3C1CC30E}" srcOrd="0" destOrd="0" presId="urn:microsoft.com/office/officeart/2005/8/layout/StepDownProcess"/>
    <dgm:cxn modelId="{17B99DA6-9D45-466E-847D-1F958A69581C}" type="presOf" srcId="{C1458B01-2D68-4916-8D33-1E679DC1FACF}" destId="{91BB43F9-9D89-416C-95B0-4C9DB4175C00}" srcOrd="0" destOrd="1" presId="urn:microsoft.com/office/officeart/2005/8/layout/StepDownProcess"/>
    <dgm:cxn modelId="{EB4071A8-A93E-4D8B-A66A-933F5ADE99A6}" srcId="{73A9FEE2-A10B-45F2-A3BE-AB881B289D1B}" destId="{282120B5-F02A-4F0A-9CEF-E7020A365DAE}" srcOrd="3" destOrd="0" parTransId="{1C2D7619-1B8F-4AD2-AF3F-6C96958ACBE5}" sibTransId="{D00821C1-7962-433E-8687-60FBB18DAB1A}"/>
    <dgm:cxn modelId="{B14E8BAB-B725-420A-9CA9-64050DFE0984}" type="presOf" srcId="{85CD0A60-2CB2-40BF-A891-13E5F90D5109}" destId="{E0383592-D639-4BE9-9CB9-5FBD0C2AD4A9}" srcOrd="0" destOrd="1" presId="urn:microsoft.com/office/officeart/2005/8/layout/StepDownProcess"/>
    <dgm:cxn modelId="{33C0E5BE-5019-4D5B-BDDF-AAC8947BF71F}" srcId="{E36ECD59-4F3C-4BAA-B26F-8693171D1543}" destId="{7BCD970D-98DA-42C0-88BE-0D3724C278A8}" srcOrd="1" destOrd="0" parTransId="{F326474F-80B0-41C6-9BE9-F20F1FACFDEB}" sibTransId="{CF9E9511-450E-4FB1-8BCD-52E7D818074F}"/>
    <dgm:cxn modelId="{DE7A6DBF-6935-4152-B5B5-93C6B4F582BC}" type="presOf" srcId="{282120B5-F02A-4F0A-9CEF-E7020A365DAE}" destId="{E0383592-D639-4BE9-9CB9-5FBD0C2AD4A9}" srcOrd="0" destOrd="3" presId="urn:microsoft.com/office/officeart/2005/8/layout/StepDownProcess"/>
    <dgm:cxn modelId="{C0B855CA-E7A8-43C2-B437-375CDF8E2F59}" type="presOf" srcId="{D6B9FB51-086F-4B9F-869E-37FF3A5C2E7C}" destId="{E0383592-D639-4BE9-9CB9-5FBD0C2AD4A9}" srcOrd="0" destOrd="0" presId="urn:microsoft.com/office/officeart/2005/8/layout/StepDownProcess"/>
    <dgm:cxn modelId="{B6F08ECA-21F0-454D-8DE2-C5F3803DC886}" type="presOf" srcId="{73A9FEE2-A10B-45F2-A3BE-AB881B289D1B}" destId="{F9E3E904-43B1-4669-BF21-26651B548501}" srcOrd="0" destOrd="0" presId="urn:microsoft.com/office/officeart/2005/8/layout/StepDownProcess"/>
    <dgm:cxn modelId="{B1B32CDF-0BA0-4015-90CF-6B9C2F099E5F}" type="presOf" srcId="{8094530D-3526-4543-8F12-60335428B930}" destId="{D106D491-F181-4B55-A31F-BDDBFE8DFA36}" srcOrd="0" destOrd="0" presId="urn:microsoft.com/office/officeart/2005/8/layout/StepDownProcess"/>
    <dgm:cxn modelId="{F65BA5E9-F50D-4828-ACB8-08A55D838C7B}" srcId="{7BCD970D-98DA-42C0-88BE-0D3724C278A8}" destId="{4CF691A4-A228-45C3-8844-B42BA596B1AE}" srcOrd="1" destOrd="0" parTransId="{C8A82600-8DE5-4D9F-B02C-9E7A15BF3926}" sibTransId="{477D8414-EBC8-4EBB-8984-657B5963A2E7}"/>
    <dgm:cxn modelId="{F25B84F9-9B71-41A4-8BBD-4060EBA44CFD}" srcId="{A8F03C06-DBBC-400B-BC20-393F3FE6061A}" destId="{9F66B609-CD12-4192-888E-45FA23220DF1}" srcOrd="0" destOrd="0" parTransId="{C8C00815-6E7B-4C33-A82F-871CF6E6F8B7}" sibTransId="{4D0DB3E0-0201-45AB-9E1F-C31B1D93517D}"/>
    <dgm:cxn modelId="{49ED67FA-7E93-422D-815B-6B26223F403A}" type="presOf" srcId="{9F66B609-CD12-4192-888E-45FA23220DF1}" destId="{91BB43F9-9D89-416C-95B0-4C9DB4175C00}" srcOrd="0" destOrd="0" presId="urn:microsoft.com/office/officeart/2005/8/layout/StepDownProcess"/>
    <dgm:cxn modelId="{18194E85-34C3-4A7F-8E95-1DC0C42F5295}" type="presParOf" srcId="{D66CEC0D-4CD9-47B4-9196-E07D6CDCFA68}" destId="{2BC7594C-5FE4-4AF5-8881-1F7852AC749F}" srcOrd="0" destOrd="0" presId="urn:microsoft.com/office/officeart/2005/8/layout/StepDownProcess"/>
    <dgm:cxn modelId="{EB32E11B-B09F-47C1-9FC9-9C5E53BDCB60}" type="presParOf" srcId="{2BC7594C-5FE4-4AF5-8881-1F7852AC749F}" destId="{91CB316F-8CA0-4938-90AA-DC326D3A326A}" srcOrd="0" destOrd="0" presId="urn:microsoft.com/office/officeart/2005/8/layout/StepDownProcess"/>
    <dgm:cxn modelId="{A0D0BCCE-A40E-44EC-9000-F72C8BCF1B1D}" type="presParOf" srcId="{2BC7594C-5FE4-4AF5-8881-1F7852AC749F}" destId="{F9E3E904-43B1-4669-BF21-26651B548501}" srcOrd="1" destOrd="0" presId="urn:microsoft.com/office/officeart/2005/8/layout/StepDownProcess"/>
    <dgm:cxn modelId="{9306C773-7DC0-4E5F-AEBC-A9BE3531DC60}" type="presParOf" srcId="{2BC7594C-5FE4-4AF5-8881-1F7852AC749F}" destId="{E0383592-D639-4BE9-9CB9-5FBD0C2AD4A9}" srcOrd="2" destOrd="0" presId="urn:microsoft.com/office/officeart/2005/8/layout/StepDownProcess"/>
    <dgm:cxn modelId="{8D3957A2-4008-4634-9FCF-08DABD1889D5}" type="presParOf" srcId="{D66CEC0D-4CD9-47B4-9196-E07D6CDCFA68}" destId="{62A2BB9B-F389-404F-8F51-3AF4F2EFE0CE}" srcOrd="1" destOrd="0" presId="urn:microsoft.com/office/officeart/2005/8/layout/StepDownProcess"/>
    <dgm:cxn modelId="{6FA2C6C4-62C4-4ADB-A2EE-BD76EDB5CC01}" type="presParOf" srcId="{D66CEC0D-4CD9-47B4-9196-E07D6CDCFA68}" destId="{8A9E6543-A550-468C-A9C9-E5E3B7DE5698}" srcOrd="2" destOrd="0" presId="urn:microsoft.com/office/officeart/2005/8/layout/StepDownProcess"/>
    <dgm:cxn modelId="{657C1194-11C1-4BB6-AB2E-E0B4B072F108}" type="presParOf" srcId="{8A9E6543-A550-468C-A9C9-E5E3B7DE5698}" destId="{3CA574AD-60B5-49FE-AC55-C2D744B09D9E}" srcOrd="0" destOrd="0" presId="urn:microsoft.com/office/officeart/2005/8/layout/StepDownProcess"/>
    <dgm:cxn modelId="{802A1683-BBA8-44DD-8021-20EEC1FB2A4F}" type="presParOf" srcId="{8A9E6543-A550-468C-A9C9-E5E3B7DE5698}" destId="{9BBCF649-C007-4803-9A8B-26FB7C71A484}" srcOrd="1" destOrd="0" presId="urn:microsoft.com/office/officeart/2005/8/layout/StepDownProcess"/>
    <dgm:cxn modelId="{10C4486E-CEC5-442F-A515-7691954F6E8A}" type="presParOf" srcId="{8A9E6543-A550-468C-A9C9-E5E3B7DE5698}" destId="{DCB0D013-B042-4EEC-8D7E-12BD5AAA1D08}" srcOrd="2" destOrd="0" presId="urn:microsoft.com/office/officeart/2005/8/layout/StepDownProcess"/>
    <dgm:cxn modelId="{9750211C-10DA-4DCF-A197-4EE5F9562778}" type="presParOf" srcId="{D66CEC0D-4CD9-47B4-9196-E07D6CDCFA68}" destId="{76EAD561-AC8F-44C6-85CA-5B2E363F2FA7}" srcOrd="3" destOrd="0" presId="urn:microsoft.com/office/officeart/2005/8/layout/StepDownProcess"/>
    <dgm:cxn modelId="{DD86F715-4ACC-48E8-B8FF-F70DC9D31F93}" type="presParOf" srcId="{D66CEC0D-4CD9-47B4-9196-E07D6CDCFA68}" destId="{EF433C59-7674-41CF-A11C-429D1FE6618E}" srcOrd="4" destOrd="0" presId="urn:microsoft.com/office/officeart/2005/8/layout/StepDownProcess"/>
    <dgm:cxn modelId="{4D7AA47B-B116-43BB-9398-68387A75CCF5}" type="presParOf" srcId="{EF433C59-7674-41CF-A11C-429D1FE6618E}" destId="{ABD092A5-909E-4F54-91E0-954A8939D575}" srcOrd="0" destOrd="0" presId="urn:microsoft.com/office/officeart/2005/8/layout/StepDownProcess"/>
    <dgm:cxn modelId="{30B7AD5A-419D-447F-960F-E404FD42762D}" type="presParOf" srcId="{EF433C59-7674-41CF-A11C-429D1FE6618E}" destId="{D106D491-F181-4B55-A31F-BDDBFE8DFA36}" srcOrd="1" destOrd="0" presId="urn:microsoft.com/office/officeart/2005/8/layout/StepDownProcess"/>
    <dgm:cxn modelId="{CA434AC7-A799-4F96-9075-6C120D2B0096}" type="presParOf" srcId="{EF433C59-7674-41CF-A11C-429D1FE6618E}" destId="{8D8417D0-3B4D-4638-B48D-906DAB601E6E}" srcOrd="2" destOrd="0" presId="urn:microsoft.com/office/officeart/2005/8/layout/StepDownProcess"/>
    <dgm:cxn modelId="{CF5FBF46-5F0F-4968-925F-468AC0F52EA6}" type="presParOf" srcId="{D66CEC0D-4CD9-47B4-9196-E07D6CDCFA68}" destId="{2AF12562-D90B-4607-911A-50C730B2A392}" srcOrd="5" destOrd="0" presId="urn:microsoft.com/office/officeart/2005/8/layout/StepDownProcess"/>
    <dgm:cxn modelId="{B59FF655-82FD-486B-8AC2-64D4E1F463DA}" type="presParOf" srcId="{D66CEC0D-4CD9-47B4-9196-E07D6CDCFA68}" destId="{8154548E-4DE1-42A7-813C-081494CCD8DD}" srcOrd="6" destOrd="0" presId="urn:microsoft.com/office/officeart/2005/8/layout/StepDownProcess"/>
    <dgm:cxn modelId="{75B5CC76-275A-463A-93B8-7C518E90DAB7}" type="presParOf" srcId="{8154548E-4DE1-42A7-813C-081494CCD8DD}" destId="{930A3CFA-770D-4224-93B3-AECC3C1CC30E}" srcOrd="0" destOrd="0" presId="urn:microsoft.com/office/officeart/2005/8/layout/StepDownProcess"/>
    <dgm:cxn modelId="{703E9B0E-238D-45A7-AA8B-9730E6C39CB2}" type="presParOf" srcId="{8154548E-4DE1-42A7-813C-081494CCD8DD}" destId="{91BB43F9-9D89-416C-95B0-4C9DB4175C0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B316F-8CA0-4938-90AA-DC326D3A326A}">
      <dsp:nvSpPr>
        <dsp:cNvPr id="0" name=""/>
        <dsp:cNvSpPr/>
      </dsp:nvSpPr>
      <dsp:spPr>
        <a:xfrm rot="5400000">
          <a:off x="1088423" y="1334255"/>
          <a:ext cx="937895" cy="10677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3E904-43B1-4669-BF21-26651B548501}">
      <dsp:nvSpPr>
        <dsp:cNvPr id="0" name=""/>
        <dsp:cNvSpPr/>
      </dsp:nvSpPr>
      <dsp:spPr>
        <a:xfrm>
          <a:off x="839938" y="294579"/>
          <a:ext cx="1578863" cy="11051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Identificación de casos</a:t>
          </a:r>
          <a:endParaRPr lang="es-AR" sz="1500" kern="1200" dirty="0"/>
        </a:p>
      </dsp:txBody>
      <dsp:txXfrm>
        <a:off x="893897" y="348538"/>
        <a:ext cx="1470945" cy="997235"/>
      </dsp:txXfrm>
    </dsp:sp>
    <dsp:sp modelId="{E0383592-D639-4BE9-9CB9-5FBD0C2AD4A9}">
      <dsp:nvSpPr>
        <dsp:cNvPr id="0" name=""/>
        <dsp:cNvSpPr/>
      </dsp:nvSpPr>
      <dsp:spPr>
        <a:xfrm>
          <a:off x="2556547" y="322913"/>
          <a:ext cx="5973773" cy="8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Normativa de origen propia o de otro nivel de gobierno</a:t>
          </a: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Posibilidad de convertirse en Recursos</a:t>
          </a: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Detectar aspectos comunes</a:t>
          </a: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Particularidades en el registro</a:t>
          </a:r>
          <a:endParaRPr lang="es-AR" sz="1900" kern="1200" dirty="0"/>
        </a:p>
      </dsp:txBody>
      <dsp:txXfrm>
        <a:off x="2556547" y="322913"/>
        <a:ext cx="5973773" cy="893233"/>
      </dsp:txXfrm>
    </dsp:sp>
    <dsp:sp modelId="{3CA574AD-60B5-49FE-AC55-C2D744B09D9E}">
      <dsp:nvSpPr>
        <dsp:cNvPr id="0" name=""/>
        <dsp:cNvSpPr/>
      </dsp:nvSpPr>
      <dsp:spPr>
        <a:xfrm rot="5400000">
          <a:off x="2928009" y="2603412"/>
          <a:ext cx="937895" cy="10677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CF649-C007-4803-9A8B-26FB7C71A484}">
      <dsp:nvSpPr>
        <dsp:cNvPr id="0" name=""/>
        <dsp:cNvSpPr/>
      </dsp:nvSpPr>
      <dsp:spPr>
        <a:xfrm>
          <a:off x="2679519" y="1563737"/>
          <a:ext cx="1578863" cy="11051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Clasificación de Fondos de Terceros</a:t>
          </a:r>
          <a:endParaRPr lang="es-AR" sz="1500" kern="1200" dirty="0"/>
        </a:p>
      </dsp:txBody>
      <dsp:txXfrm>
        <a:off x="2733478" y="1617696"/>
        <a:ext cx="1470945" cy="997235"/>
      </dsp:txXfrm>
    </dsp:sp>
    <dsp:sp modelId="{DCB0D013-B042-4EEC-8D7E-12BD5AAA1D08}">
      <dsp:nvSpPr>
        <dsp:cNvPr id="0" name=""/>
        <dsp:cNvSpPr/>
      </dsp:nvSpPr>
      <dsp:spPr>
        <a:xfrm>
          <a:off x="4311195" y="1694687"/>
          <a:ext cx="4162778" cy="8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Origen en transacciones de gastos</a:t>
          </a: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Origen en Ingresos Financieros</a:t>
          </a:r>
          <a:endParaRPr lang="es-AR" sz="1900" kern="1200" dirty="0"/>
        </a:p>
      </dsp:txBody>
      <dsp:txXfrm>
        <a:off x="4311195" y="1694687"/>
        <a:ext cx="4162778" cy="893233"/>
      </dsp:txXfrm>
    </dsp:sp>
    <dsp:sp modelId="{ABD092A5-909E-4F54-91E0-954A8939D575}">
      <dsp:nvSpPr>
        <dsp:cNvPr id="0" name=""/>
        <dsp:cNvSpPr/>
      </dsp:nvSpPr>
      <dsp:spPr>
        <a:xfrm rot="5400000">
          <a:off x="5074981" y="3927998"/>
          <a:ext cx="937895" cy="10677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6D491-F181-4B55-A31F-BDDBFE8DFA36}">
      <dsp:nvSpPr>
        <dsp:cNvPr id="0" name=""/>
        <dsp:cNvSpPr/>
      </dsp:nvSpPr>
      <dsp:spPr>
        <a:xfrm>
          <a:off x="4826495" y="2888318"/>
          <a:ext cx="1578863" cy="11051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Estado de Situación Patrimonial</a:t>
          </a:r>
          <a:endParaRPr lang="es-AR" sz="1500" kern="1200" dirty="0"/>
        </a:p>
      </dsp:txBody>
      <dsp:txXfrm>
        <a:off x="4880454" y="2942277"/>
        <a:ext cx="1470945" cy="997235"/>
      </dsp:txXfrm>
    </dsp:sp>
    <dsp:sp modelId="{8D8417D0-3B4D-4638-B48D-906DAB601E6E}">
      <dsp:nvSpPr>
        <dsp:cNvPr id="0" name=""/>
        <dsp:cNvSpPr/>
      </dsp:nvSpPr>
      <dsp:spPr>
        <a:xfrm>
          <a:off x="6504603" y="2977066"/>
          <a:ext cx="2965315" cy="8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Exposición como Pasivos</a:t>
          </a:r>
          <a:endParaRPr lang="es-AR" sz="1900" kern="1200" dirty="0"/>
        </a:p>
      </dsp:txBody>
      <dsp:txXfrm>
        <a:off x="6504603" y="2977066"/>
        <a:ext cx="2965315" cy="893233"/>
      </dsp:txXfrm>
    </dsp:sp>
    <dsp:sp modelId="{930A3CFA-770D-4224-93B3-AECC3C1CC30E}">
      <dsp:nvSpPr>
        <dsp:cNvPr id="0" name=""/>
        <dsp:cNvSpPr/>
      </dsp:nvSpPr>
      <dsp:spPr>
        <a:xfrm>
          <a:off x="6825690" y="4175954"/>
          <a:ext cx="1578863" cy="11051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Identificación de los registros</a:t>
          </a:r>
          <a:endParaRPr lang="es-AR" sz="1500" kern="1200" dirty="0"/>
        </a:p>
      </dsp:txBody>
      <dsp:txXfrm>
        <a:off x="6879649" y="4229913"/>
        <a:ext cx="1470945" cy="997235"/>
      </dsp:txXfrm>
    </dsp:sp>
    <dsp:sp modelId="{91BB43F9-9D89-416C-95B0-4C9DB4175C00}">
      <dsp:nvSpPr>
        <dsp:cNvPr id="0" name=""/>
        <dsp:cNvSpPr/>
      </dsp:nvSpPr>
      <dsp:spPr>
        <a:xfrm>
          <a:off x="8493049" y="4281357"/>
          <a:ext cx="2239603" cy="8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Presupuestarios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No presupuestarios</a:t>
          </a:r>
          <a:endParaRPr lang="es-AR" sz="1600" kern="1200" dirty="0"/>
        </a:p>
      </dsp:txBody>
      <dsp:txXfrm>
        <a:off x="8493049" y="4281357"/>
        <a:ext cx="2239603" cy="89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125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925" y="0"/>
            <a:ext cx="4303713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363"/>
            <a:ext cx="4302125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343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493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816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442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86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85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63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57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59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9602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031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7361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3336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2564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267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86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67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02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5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52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1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71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30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81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87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21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id="{FD47A65A-AFF8-EEA4-0CF3-D85CE5B43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"/>
          <a:stretch/>
        </p:blipFill>
        <p:spPr>
          <a:xfrm>
            <a:off x="5539016" y="309717"/>
            <a:ext cx="5292113" cy="1096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CC3406C1-C9D2-1D48-235E-1362C89BC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779" y="1857416"/>
            <a:ext cx="7676441" cy="3601344"/>
          </a:xfrm>
        </p:spPr>
        <p:txBody>
          <a:bodyPr>
            <a:noAutofit/>
          </a:bodyPr>
          <a:lstStyle/>
          <a:p>
            <a:pPr algn="ctr"/>
            <a:r>
              <a:rPr lang="es-AR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XXXVII Congreso Nacional de Contadurías Generales</a:t>
            </a:r>
          </a:p>
        </p:txBody>
      </p:sp>
    </p:spTree>
    <p:extLst>
      <p:ext uri="{BB962C8B-B14F-4D97-AF65-F5344CB8AC3E}">
        <p14:creationId xmlns:p14="http://schemas.microsoft.com/office/powerpoint/2010/main" val="127175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10"/>
          <p:cNvGrpSpPr/>
          <p:nvPr/>
        </p:nvGrpSpPr>
        <p:grpSpPr>
          <a:xfrm>
            <a:off x="382881" y="921441"/>
            <a:ext cx="11537748" cy="1542368"/>
            <a:chOff x="82362" y="210378"/>
            <a:chExt cx="11537748" cy="1542368"/>
          </a:xfrm>
        </p:grpSpPr>
        <p:sp>
          <p:nvSpPr>
            <p:cNvPr id="335" name="Google Shape;335;p10"/>
            <p:cNvSpPr/>
            <p:nvPr/>
          </p:nvSpPr>
          <p:spPr>
            <a:xfrm>
              <a:off x="432788" y="280464"/>
              <a:ext cx="11187322" cy="5606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6" name="Google Shape;336;p10"/>
            <p:cNvSpPr txBox="1"/>
            <p:nvPr/>
          </p:nvSpPr>
          <p:spPr>
            <a:xfrm>
              <a:off x="432788" y="280464"/>
              <a:ext cx="11187322" cy="5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5025" tIns="43175" rIns="43175" bIns="431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originan en una gestión de gastos</a:t>
              </a:r>
              <a:endParaRPr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82362" y="210378"/>
              <a:ext cx="700852" cy="70085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940536" y="1121980"/>
              <a:ext cx="10679574" cy="5606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9" name="Google Shape;339;p10"/>
            <p:cNvSpPr txBox="1"/>
            <p:nvPr/>
          </p:nvSpPr>
          <p:spPr>
            <a:xfrm>
              <a:off x="940536" y="1121980"/>
              <a:ext cx="10679574" cy="5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5025" tIns="43175" rIns="43175" bIns="431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Retención sobre sueldo a funcionarios que tengan vehículos a cargo y reciban multa de la PBA</a:t>
              </a:r>
              <a:endParaRPr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590109" y="1051894"/>
              <a:ext cx="700852" cy="70085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56" name="Google Shape;356;p10"/>
          <p:cNvSpPr/>
          <p:nvPr/>
        </p:nvSpPr>
        <p:spPr>
          <a:xfrm>
            <a:off x="1902691" y="13655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MULTAS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82881" y="2744644"/>
            <a:ext cx="10269638" cy="1128887"/>
            <a:chOff x="382881" y="2744644"/>
            <a:chExt cx="10269638" cy="1128887"/>
          </a:xfrm>
        </p:grpSpPr>
        <p:sp>
          <p:nvSpPr>
            <p:cNvPr id="29" name="Google Shape;362;p11"/>
            <p:cNvSpPr/>
            <p:nvPr/>
          </p:nvSpPr>
          <p:spPr>
            <a:xfrm>
              <a:off x="382881" y="2744644"/>
              <a:ext cx="2603466" cy="112888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30" name="Google Shape;363;p11"/>
            <p:cNvSpPr txBox="1"/>
            <p:nvPr/>
          </p:nvSpPr>
          <p:spPr>
            <a:xfrm>
              <a:off x="453471" y="2799752"/>
              <a:ext cx="2462286" cy="1018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s-E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Devengamiento del Gasto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b="32058"/>
            <a:stretch/>
          </p:blipFill>
          <p:spPr>
            <a:xfrm>
              <a:off x="3335638" y="2799751"/>
              <a:ext cx="7316881" cy="935907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382881" y="4011865"/>
            <a:ext cx="10269638" cy="1158629"/>
            <a:chOff x="382881" y="4011865"/>
            <a:chExt cx="10269638" cy="1158629"/>
          </a:xfrm>
        </p:grpSpPr>
        <p:sp>
          <p:nvSpPr>
            <p:cNvPr id="31" name="Google Shape;364;p11"/>
            <p:cNvSpPr/>
            <p:nvPr/>
          </p:nvSpPr>
          <p:spPr>
            <a:xfrm>
              <a:off x="382881" y="4011865"/>
              <a:ext cx="2603466" cy="115862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32" name="Google Shape;365;p11"/>
            <p:cNvSpPr txBox="1"/>
            <p:nvPr/>
          </p:nvSpPr>
          <p:spPr>
            <a:xfrm>
              <a:off x="455331" y="4068425"/>
              <a:ext cx="2458566" cy="1045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2- Pago del Gasto y Generación del Pasivo</a:t>
              </a:r>
              <a:endParaRPr sz="1100" dirty="0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9494" y="4068424"/>
              <a:ext cx="7353025" cy="1045509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382881" y="5308827"/>
            <a:ext cx="10269638" cy="1158629"/>
            <a:chOff x="382881" y="5308827"/>
            <a:chExt cx="10269638" cy="1158629"/>
          </a:xfrm>
        </p:grpSpPr>
        <p:sp>
          <p:nvSpPr>
            <p:cNvPr id="33" name="Google Shape;366;p11"/>
            <p:cNvSpPr/>
            <p:nvPr/>
          </p:nvSpPr>
          <p:spPr>
            <a:xfrm>
              <a:off x="382881" y="5308827"/>
              <a:ext cx="2603466" cy="115862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34" name="Google Shape;367;p11"/>
            <p:cNvSpPr txBox="1"/>
            <p:nvPr/>
          </p:nvSpPr>
          <p:spPr>
            <a:xfrm>
              <a:off x="455331" y="5365387"/>
              <a:ext cx="2458566" cy="1045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47625" rIns="95250" bIns="4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E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3- Pago de la multa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5638" y="5398840"/>
              <a:ext cx="7316881" cy="1012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5"/>
          <p:cNvGrpSpPr/>
          <p:nvPr/>
        </p:nvGrpSpPr>
        <p:grpSpPr>
          <a:xfrm>
            <a:off x="-6658562" y="-433647"/>
            <a:ext cx="18518798" cy="8216235"/>
            <a:chOff x="-6903325" y="-1055500"/>
            <a:chExt cx="18518798" cy="8216235"/>
          </a:xfrm>
        </p:grpSpPr>
        <p:sp>
          <p:nvSpPr>
            <p:cNvPr id="245" name="Google Shape;245;p5"/>
            <p:cNvSpPr/>
            <p:nvPr/>
          </p:nvSpPr>
          <p:spPr>
            <a:xfrm>
              <a:off x="-6903325" y="-1055500"/>
              <a:ext cx="8216235" cy="8216235"/>
            </a:xfrm>
            <a:prstGeom prst="blockArc">
              <a:avLst>
                <a:gd name="adj1" fmla="val 18900000"/>
                <a:gd name="adj2" fmla="val 2700000"/>
                <a:gd name="adj3" fmla="val 263"/>
              </a:avLst>
            </a:prstGeom>
            <a:noFill/>
            <a:ln w="12700" cap="flat" cmpd="sng">
              <a:solidFill>
                <a:srgbClr val="8282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88724" y="321501"/>
              <a:ext cx="11126749" cy="64275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" name="Google Shape;247;p5"/>
            <p:cNvSpPr txBox="1"/>
            <p:nvPr/>
          </p:nvSpPr>
          <p:spPr>
            <a:xfrm>
              <a:off x="488724" y="321501"/>
              <a:ext cx="11126749" cy="642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0175" tIns="48250" rIns="48250" bIns="482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origina en una gestión de gastos.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999" y="241156"/>
              <a:ext cx="803448" cy="8034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1017437" y="1285518"/>
              <a:ext cx="10598035" cy="64275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1017437" y="1285518"/>
              <a:ext cx="10598035" cy="642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0175" tIns="48250" rIns="48250" bIns="482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un caso particular de las retenciones pactadas voluntariamente sobre haberes.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15712" y="1205173"/>
              <a:ext cx="803448" cy="8034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259204" y="2249534"/>
              <a:ext cx="10356268" cy="64275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3" name="Google Shape;253;p5"/>
            <p:cNvSpPr txBox="1"/>
            <p:nvPr/>
          </p:nvSpPr>
          <p:spPr>
            <a:xfrm>
              <a:off x="1259204" y="2249534"/>
              <a:ext cx="10356268" cy="642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0175" tIns="48250" rIns="48250" bIns="482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Estado cobra un arancel por prestar el servicio de retenciones sobre haberes a mutuales, asociaciones civiles y otros.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57480" y="2169189"/>
              <a:ext cx="803448" cy="8034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1259204" y="3212940"/>
              <a:ext cx="10356268" cy="64275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" name="Google Shape;256;p5"/>
            <p:cNvSpPr txBox="1"/>
            <p:nvPr/>
          </p:nvSpPr>
          <p:spPr>
            <a:xfrm>
              <a:off x="1259204" y="3212940"/>
              <a:ext cx="10356268" cy="642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0175" tIns="48250" rIns="48250" bIns="482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cobro se efectúa en concepto de gastos de administración (CABA) y como reintegro de gastos por el uso de equipamiento y labor de su personal (Santa Fe).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57480" y="3132596"/>
              <a:ext cx="803448" cy="8034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017437" y="4176957"/>
              <a:ext cx="10598035" cy="64275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9" name="Google Shape;259;p5"/>
            <p:cNvSpPr txBox="1"/>
            <p:nvPr/>
          </p:nvSpPr>
          <p:spPr>
            <a:xfrm>
              <a:off x="1017437" y="4176957"/>
              <a:ext cx="10598035" cy="642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0175" tIns="48250" rIns="48250" bIns="482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CABA el porcentaje es del 1% y en Santa Fe varía entre el 0,5% y 3% y se establecen excepciones.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15712" y="4096612"/>
              <a:ext cx="803448" cy="8034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88724" y="5140974"/>
              <a:ext cx="11126749" cy="64275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2" name="Google Shape;262;p5"/>
            <p:cNvSpPr txBox="1"/>
            <p:nvPr/>
          </p:nvSpPr>
          <p:spPr>
            <a:xfrm>
              <a:off x="488724" y="5140974"/>
              <a:ext cx="11126749" cy="642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0175" tIns="48250" rIns="48250" bIns="482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s-E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cobra el arancel al momento en que se efectúa el pago o liquidación del importe retenido correspondiente al tercero. Se realiza una retención al momento del pago.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6999" y="5060629"/>
              <a:ext cx="803448" cy="8034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64" name="Google Shape;264;p5"/>
          <p:cNvSpPr/>
          <p:nvPr/>
        </p:nvSpPr>
        <p:spPr>
          <a:xfrm>
            <a:off x="1902691" y="15560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Prestación del Servicio de retenciones – CABA y Santa Fe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6"/>
          <p:cNvGrpSpPr/>
          <p:nvPr/>
        </p:nvGrpSpPr>
        <p:grpSpPr>
          <a:xfrm>
            <a:off x="541178" y="352096"/>
            <a:ext cx="3338651" cy="6115360"/>
            <a:chOff x="720161" y="17"/>
            <a:chExt cx="3338651" cy="6115360"/>
          </a:xfrm>
        </p:grpSpPr>
        <p:sp>
          <p:nvSpPr>
            <p:cNvPr id="270" name="Google Shape;270;p6"/>
            <p:cNvSpPr/>
            <p:nvPr/>
          </p:nvSpPr>
          <p:spPr>
            <a:xfrm>
              <a:off x="720161" y="17"/>
              <a:ext cx="3338651" cy="185439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 txBox="1"/>
            <p:nvPr/>
          </p:nvSpPr>
          <p:spPr>
            <a:xfrm>
              <a:off x="810685" y="90541"/>
              <a:ext cx="3157603" cy="1673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Devengamiento del gasto. Se registran las retenciones personales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20161" y="2081646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 txBox="1"/>
            <p:nvPr/>
          </p:nvSpPr>
          <p:spPr>
            <a:xfrm>
              <a:off x="813070" y="2174555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2- Pago del gasto y retenciones. Se genera la retención por el arancel pactado.</a:t>
              </a: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20161" y="4212130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 txBox="1"/>
            <p:nvPr/>
          </p:nvSpPr>
          <p:spPr>
            <a:xfrm>
              <a:off x="813070" y="4305039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3- Registración del recurso</a:t>
              </a: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6" name="Google Shape;2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6597" y="662712"/>
            <a:ext cx="7884000" cy="125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596" y="4813828"/>
            <a:ext cx="7824001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9095" y="2695629"/>
            <a:ext cx="7781502" cy="1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7"/>
          <p:cNvGrpSpPr/>
          <p:nvPr/>
        </p:nvGrpSpPr>
        <p:grpSpPr>
          <a:xfrm>
            <a:off x="541178" y="352096"/>
            <a:ext cx="3338651" cy="6115360"/>
            <a:chOff x="720161" y="17"/>
            <a:chExt cx="3338651" cy="6115360"/>
          </a:xfrm>
        </p:grpSpPr>
        <p:sp>
          <p:nvSpPr>
            <p:cNvPr id="284" name="Google Shape;284;p7"/>
            <p:cNvSpPr/>
            <p:nvPr/>
          </p:nvSpPr>
          <p:spPr>
            <a:xfrm>
              <a:off x="720161" y="17"/>
              <a:ext cx="3338651" cy="185439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 txBox="1"/>
            <p:nvPr/>
          </p:nvSpPr>
          <p:spPr>
            <a:xfrm>
              <a:off x="810685" y="90541"/>
              <a:ext cx="3157603" cy="1673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Si el pasivo es generado por un ente de la administración descentralizada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20161" y="2081646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 txBox="1"/>
            <p:nvPr/>
          </p:nvSpPr>
          <p:spPr>
            <a:xfrm>
              <a:off x="813070" y="2174555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2- Pago de la nueva retención por la entidad descentralizada</a:t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20161" y="4212130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813070" y="4305039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3- Registración del recurso por Venta de Bienes y Servicios con ingreso financiero</a:t>
              </a: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0" name="Google Shape;2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0468" y="568171"/>
            <a:ext cx="7880129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6597" y="2740344"/>
            <a:ext cx="7884000" cy="109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0597" y="4835236"/>
            <a:ext cx="7776000" cy="132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8"/>
          <p:cNvGrpSpPr/>
          <p:nvPr/>
        </p:nvGrpSpPr>
        <p:grpSpPr>
          <a:xfrm>
            <a:off x="-6658988" y="-433647"/>
            <a:ext cx="18518797" cy="8216235"/>
            <a:chOff x="-6903751" y="-1055500"/>
            <a:chExt cx="18518797" cy="8216235"/>
          </a:xfrm>
        </p:grpSpPr>
        <p:sp>
          <p:nvSpPr>
            <p:cNvPr id="298" name="Google Shape;298;p8"/>
            <p:cNvSpPr/>
            <p:nvPr/>
          </p:nvSpPr>
          <p:spPr>
            <a:xfrm>
              <a:off x="-6903751" y="-1055500"/>
              <a:ext cx="8216235" cy="8216235"/>
            </a:xfrm>
            <a:prstGeom prst="blockArc">
              <a:avLst>
                <a:gd name="adj1" fmla="val 18900000"/>
                <a:gd name="adj2" fmla="val 2700000"/>
                <a:gd name="adj3" fmla="val 263"/>
              </a:avLst>
            </a:prstGeom>
            <a:noFill/>
            <a:ln w="12700" cap="flat" cmpd="sng">
              <a:solidFill>
                <a:srgbClr val="8282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" name="Google Shape;300;p8"/>
            <p:cNvSpPr txBox="1"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origina en una gestión de gastos, en el momento del devengado del certificado de obra.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96036" y="286030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1120189" y="1526186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" name="Google Shape;303;p8"/>
            <p:cNvSpPr txBox="1"/>
            <p:nvPr/>
          </p:nvSpPr>
          <p:spPr>
            <a:xfrm>
              <a:off x="1120189" y="1526186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retiene un % sobre cada certificado de obra. Puede variar según la jurisdicción y/o lo indicado en los pliegos.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643065" y="1430761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288083" y="2670918"/>
              <a:ext cx="10326963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1288083" y="2670918"/>
              <a:ext cx="10326963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Puede sustituirse por pólizas de seguros o avales.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810959" y="2575493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garantía recibida constituye un Pasivo a devolver al contratista con la recepción definitiva de obra.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43065" y="3720224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caso de incumplimiento se puede ejecutar la garantía.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96036" y="4864956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4" name="Google Shape;314;p8"/>
          <p:cNvSpPr/>
          <p:nvPr/>
        </p:nvSpPr>
        <p:spPr>
          <a:xfrm>
            <a:off x="1902691" y="15560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Fondo de Reparo / Retenciones en Garantía de Obras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9"/>
          <p:cNvGrpSpPr/>
          <p:nvPr/>
        </p:nvGrpSpPr>
        <p:grpSpPr>
          <a:xfrm>
            <a:off x="541178" y="352096"/>
            <a:ext cx="3338651" cy="6115360"/>
            <a:chOff x="720161" y="17"/>
            <a:chExt cx="3338651" cy="6115360"/>
          </a:xfrm>
        </p:grpSpPr>
        <p:sp>
          <p:nvSpPr>
            <p:cNvPr id="320" name="Google Shape;320;p9"/>
            <p:cNvSpPr/>
            <p:nvPr/>
          </p:nvSpPr>
          <p:spPr>
            <a:xfrm>
              <a:off x="720161" y="17"/>
              <a:ext cx="3338651" cy="185439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 txBox="1"/>
            <p:nvPr/>
          </p:nvSpPr>
          <p:spPr>
            <a:xfrm>
              <a:off x="810685" y="90541"/>
              <a:ext cx="3157603" cy="1673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E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Devengamiento del gasto. Se registran la retención por el Fondo de Reparo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720161" y="2081646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 txBox="1"/>
            <p:nvPr/>
          </p:nvSpPr>
          <p:spPr>
            <a:xfrm>
              <a:off x="813070" y="2174555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2- Devolución/Pago del Fondo de Reparo al Contratista</a:t>
              </a: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720161" y="4212130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 txBox="1"/>
            <p:nvPr/>
          </p:nvSpPr>
          <p:spPr>
            <a:xfrm>
              <a:off x="813070" y="4305039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3- Registración del recurso ante incumplimientos del contratista</a:t>
              </a:r>
              <a:endPara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6" name="Google Shape;3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8597" y="724059"/>
            <a:ext cx="7812000" cy="116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596" y="2721840"/>
            <a:ext cx="7824001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8599" y="4813829"/>
            <a:ext cx="7811998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10"/>
          <p:cNvGrpSpPr/>
          <p:nvPr/>
        </p:nvGrpSpPr>
        <p:grpSpPr>
          <a:xfrm>
            <a:off x="-6725587" y="-444696"/>
            <a:ext cx="18590460" cy="8302570"/>
            <a:chOff x="-6970350" y="-1066549"/>
            <a:chExt cx="18590460" cy="8302570"/>
          </a:xfrm>
        </p:grpSpPr>
        <p:sp>
          <p:nvSpPr>
            <p:cNvPr id="334" name="Google Shape;334;p10"/>
            <p:cNvSpPr/>
            <p:nvPr/>
          </p:nvSpPr>
          <p:spPr>
            <a:xfrm>
              <a:off x="-6970350" y="-1066549"/>
              <a:ext cx="8302570" cy="8302570"/>
            </a:xfrm>
            <a:prstGeom prst="blockArc">
              <a:avLst>
                <a:gd name="adj1" fmla="val 18900000"/>
                <a:gd name="adj2" fmla="val 2700000"/>
                <a:gd name="adj3" fmla="val 260"/>
              </a:avLst>
            </a:prstGeom>
            <a:noFill/>
            <a:ln w="12700" cap="flat" cmpd="sng">
              <a:solidFill>
                <a:srgbClr val="8282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432788" y="280464"/>
              <a:ext cx="11187322" cy="5606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6" name="Google Shape;336;p10"/>
            <p:cNvSpPr txBox="1"/>
            <p:nvPr/>
          </p:nvSpPr>
          <p:spPr>
            <a:xfrm>
              <a:off x="432788" y="280464"/>
              <a:ext cx="11187322" cy="5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5025" tIns="43175" rIns="43175" bIns="431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originan en ingresos financieros en las cuentas del Estado. 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82362" y="210378"/>
              <a:ext cx="700852" cy="70085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940536" y="1121980"/>
              <a:ext cx="10679574" cy="5606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9" name="Google Shape;339;p10"/>
            <p:cNvSpPr txBox="1"/>
            <p:nvPr/>
          </p:nvSpPr>
          <p:spPr>
            <a:xfrm>
              <a:off x="940536" y="1121980"/>
              <a:ext cx="10679574" cy="5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5025" tIns="43175" rIns="43175" bIns="431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Puede sustituirse por pólizas de seguros o avales.</a:t>
              </a:r>
              <a:endParaRPr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590109" y="1051894"/>
              <a:ext cx="700852" cy="70085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1218779" y="1962879"/>
              <a:ext cx="10401331" cy="5606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2" name="Google Shape;342;p10"/>
            <p:cNvSpPr txBox="1"/>
            <p:nvPr/>
          </p:nvSpPr>
          <p:spPr>
            <a:xfrm>
              <a:off x="1218779" y="1962879"/>
              <a:ext cx="10401331" cy="5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5025" tIns="43175" rIns="43175" bIns="431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virtud de lo previsto en el régimen de contrataciones de cada jurisdicción.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68353" y="1892794"/>
              <a:ext cx="700852" cy="70085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1307619" y="2804395"/>
              <a:ext cx="10312490" cy="5606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5" name="Google Shape;345;p10"/>
            <p:cNvSpPr txBox="1"/>
            <p:nvPr/>
          </p:nvSpPr>
          <p:spPr>
            <a:xfrm>
              <a:off x="1307619" y="2804395"/>
              <a:ext cx="10312490" cy="5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5025" tIns="43175" rIns="43175" bIns="431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Tipos: garantía de oferta, de fiel cumplimiento del contrato, de impugnación, u otras.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957193" y="2734309"/>
              <a:ext cx="700852" cy="70085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1218779" y="3645911"/>
              <a:ext cx="10401331" cy="5606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8" name="Google Shape;348;p10"/>
            <p:cNvSpPr txBox="1"/>
            <p:nvPr/>
          </p:nvSpPr>
          <p:spPr>
            <a:xfrm>
              <a:off x="1218779" y="3645911"/>
              <a:ext cx="10401331" cy="5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5025" tIns="43175" rIns="43175" bIns="431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garantía recibida constituye un Pasivo a devolver al proveedor una vez cumplidos los plazos y condiciones.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68353" y="3575825"/>
              <a:ext cx="700852" cy="70085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940536" y="4486810"/>
              <a:ext cx="10679574" cy="5606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1" name="Google Shape;351;p10"/>
            <p:cNvSpPr txBox="1"/>
            <p:nvPr/>
          </p:nvSpPr>
          <p:spPr>
            <a:xfrm>
              <a:off x="940536" y="4486810"/>
              <a:ext cx="10679574" cy="5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5025" tIns="43175" rIns="43175" bIns="431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registran de manera no presupuestaria.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590109" y="4416725"/>
              <a:ext cx="700852" cy="70085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432788" y="5328326"/>
              <a:ext cx="11187322" cy="56068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4" name="Google Shape;354;p10"/>
            <p:cNvSpPr txBox="1"/>
            <p:nvPr/>
          </p:nvSpPr>
          <p:spPr>
            <a:xfrm>
              <a:off x="432788" y="5328326"/>
              <a:ext cx="11187322" cy="5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5025" tIns="43175" rIns="43175" bIns="431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caso de incumplimiento se puede ejecutar la garantía.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82362" y="5258240"/>
              <a:ext cx="700852" cy="70085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56" name="Google Shape;356;p10"/>
          <p:cNvSpPr/>
          <p:nvPr/>
        </p:nvSpPr>
        <p:spPr>
          <a:xfrm>
            <a:off x="1902691" y="13655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Fondo en garantía por el régimen de contrataciones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11"/>
          <p:cNvGrpSpPr/>
          <p:nvPr/>
        </p:nvGrpSpPr>
        <p:grpSpPr>
          <a:xfrm>
            <a:off x="541178" y="352096"/>
            <a:ext cx="3338651" cy="6115360"/>
            <a:chOff x="720161" y="17"/>
            <a:chExt cx="3338651" cy="6115360"/>
          </a:xfrm>
        </p:grpSpPr>
        <p:sp>
          <p:nvSpPr>
            <p:cNvPr id="362" name="Google Shape;362;p11"/>
            <p:cNvSpPr/>
            <p:nvPr/>
          </p:nvSpPr>
          <p:spPr>
            <a:xfrm>
              <a:off x="720161" y="17"/>
              <a:ext cx="3338651" cy="185439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 txBox="1"/>
            <p:nvPr/>
          </p:nvSpPr>
          <p:spPr>
            <a:xfrm>
              <a:off x="810685" y="90541"/>
              <a:ext cx="3157603" cy="1673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s-E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Registro del depósito en garantía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720161" y="2081646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 txBox="1"/>
            <p:nvPr/>
          </p:nvSpPr>
          <p:spPr>
            <a:xfrm>
              <a:off x="813070" y="2174555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2- Devolución de garantías</a:t>
              </a: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720161" y="4212130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 txBox="1"/>
            <p:nvPr/>
          </p:nvSpPr>
          <p:spPr>
            <a:xfrm>
              <a:off x="813070" y="4305039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47625" rIns="95250" bIns="4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E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3- Registración del recurso ante incumplimientos del proveedor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8" name="Google Shape;3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111" y="747711"/>
            <a:ext cx="7952000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111" y="2781299"/>
            <a:ext cx="7884000" cy="101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6111" y="4452936"/>
            <a:ext cx="7833017" cy="21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8"/>
          <p:cNvGrpSpPr/>
          <p:nvPr/>
        </p:nvGrpSpPr>
        <p:grpSpPr>
          <a:xfrm>
            <a:off x="-6658988" y="-433647"/>
            <a:ext cx="18518797" cy="8216235"/>
            <a:chOff x="-6903751" y="-1055500"/>
            <a:chExt cx="18518797" cy="8216235"/>
          </a:xfrm>
        </p:grpSpPr>
        <p:sp>
          <p:nvSpPr>
            <p:cNvPr id="298" name="Google Shape;298;p8"/>
            <p:cNvSpPr/>
            <p:nvPr/>
          </p:nvSpPr>
          <p:spPr>
            <a:xfrm>
              <a:off x="-6903751" y="-1055500"/>
              <a:ext cx="8216235" cy="8216235"/>
            </a:xfrm>
            <a:prstGeom prst="blockArc">
              <a:avLst>
                <a:gd name="adj1" fmla="val 18900000"/>
                <a:gd name="adj2" fmla="val 2700000"/>
                <a:gd name="adj3" fmla="val 263"/>
              </a:avLst>
            </a:prstGeom>
            <a:noFill/>
            <a:ln w="12700" cap="flat" cmpd="sng">
              <a:solidFill>
                <a:srgbClr val="8282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" name="Google Shape;300;p8"/>
            <p:cNvSpPr txBox="1"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origina por ingresos en cuentas bancarias de origen desconocido o erróneo.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96036" y="286030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1120189" y="1526186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" name="Google Shape;303;p8"/>
            <p:cNvSpPr txBox="1"/>
            <p:nvPr/>
          </p:nvSpPr>
          <p:spPr>
            <a:xfrm>
              <a:off x="1120189" y="1526186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reconoce como pasivo por “Devolución reclamable”. 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643065" y="1430761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288083" y="2670918"/>
              <a:ext cx="10326963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1288083" y="2670918"/>
              <a:ext cx="10326963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Ajuste de recursos cuando la registración del ingreso se realiza en forma automatizada.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810959" y="2575493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s-MX" sz="23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reclamo de la devolución queda a cargo </a:t>
              </a:r>
              <a:r>
                <a:rPr lang="es-MX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 depositario original.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43065" y="3720224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Prescripción del pasivo y reconocimiento de una disponibilidad financiera.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96036" y="4864956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4" name="Google Shape;314;p8"/>
          <p:cNvSpPr/>
          <p:nvPr/>
        </p:nvSpPr>
        <p:spPr>
          <a:xfrm>
            <a:off x="1902691" y="15560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Depósitos Erróneos / Devoluciones Reclamables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2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14;p8"/>
          <p:cNvSpPr/>
          <p:nvPr/>
        </p:nvSpPr>
        <p:spPr>
          <a:xfrm>
            <a:off x="1902691" y="1415693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Reconocimiento del pasivo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689" y="2963070"/>
            <a:ext cx="7484601" cy="9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08664" y="1895708"/>
            <a:ext cx="74044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Bernard MT Condensed" panose="02050806060905020404" pitchFamily="18" charset="0"/>
              </a:rPr>
              <a:t>FONDOS DE TERCEROS EN PODER DEL ESTADO</a:t>
            </a:r>
            <a:endParaRPr lang="en-US" sz="6600" dirty="0"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8"/>
          <p:cNvGrpSpPr/>
          <p:nvPr/>
        </p:nvGrpSpPr>
        <p:grpSpPr>
          <a:xfrm>
            <a:off x="-6658988" y="-433647"/>
            <a:ext cx="18518797" cy="8216235"/>
            <a:chOff x="-6903751" y="-1055500"/>
            <a:chExt cx="18518797" cy="8216235"/>
          </a:xfrm>
        </p:grpSpPr>
        <p:sp>
          <p:nvSpPr>
            <p:cNvPr id="298" name="Google Shape;298;p8"/>
            <p:cNvSpPr/>
            <p:nvPr/>
          </p:nvSpPr>
          <p:spPr>
            <a:xfrm>
              <a:off x="-6903751" y="-1055500"/>
              <a:ext cx="8216235" cy="8216235"/>
            </a:xfrm>
            <a:prstGeom prst="blockArc">
              <a:avLst>
                <a:gd name="adj1" fmla="val 18900000"/>
                <a:gd name="adj2" fmla="val 2700000"/>
                <a:gd name="adj3" fmla="val 263"/>
              </a:avLst>
            </a:prstGeom>
            <a:noFill/>
            <a:ln w="12700" cap="flat" cmpd="sng">
              <a:solidFill>
                <a:srgbClr val="8282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" name="Google Shape;300;p8"/>
            <p:cNvSpPr txBox="1"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origina por mandato del poder judicial 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96036" y="286030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1120189" y="1526186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" name="Google Shape;303;p8"/>
            <p:cNvSpPr txBox="1"/>
            <p:nvPr/>
          </p:nvSpPr>
          <p:spPr>
            <a:xfrm>
              <a:off x="1073922" y="1526186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Mantener en custodia el dinero incautado en procedimientos judiciales.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643065" y="1430761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288083" y="2670918"/>
              <a:ext cx="10326963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1241816" y="2670918"/>
              <a:ext cx="10326963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algn="just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Representan un pasivo, se registra de manera no presupuestaria en cuentas bancarias especificas.  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810959" y="2575493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s-MX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destino de los fondos los dispone el poder judicial  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43065" y="3720224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MX" sz="23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algunos casos se pueden transformar en recursos para el estado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96036" y="4864956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4" name="Google Shape;314;p8"/>
          <p:cNvSpPr/>
          <p:nvPr/>
        </p:nvSpPr>
        <p:spPr>
          <a:xfrm>
            <a:off x="1902691" y="15560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Fondos en custodia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3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14;p8"/>
          <p:cNvSpPr/>
          <p:nvPr/>
        </p:nvSpPr>
        <p:spPr>
          <a:xfrm>
            <a:off x="1902691" y="15560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Registro contable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192" y="1484533"/>
            <a:ext cx="7556435" cy="1007525"/>
          </a:xfrm>
          <a:prstGeom prst="rect">
            <a:avLst/>
          </a:prstGeom>
        </p:spPr>
      </p:pic>
      <p:grpSp>
        <p:nvGrpSpPr>
          <p:cNvPr id="12" name="Google Shape;269;p6"/>
          <p:cNvGrpSpPr/>
          <p:nvPr/>
        </p:nvGrpSpPr>
        <p:grpSpPr>
          <a:xfrm>
            <a:off x="282013" y="1158239"/>
            <a:ext cx="3241355" cy="5474679"/>
            <a:chOff x="720161" y="17"/>
            <a:chExt cx="3338651" cy="6115360"/>
          </a:xfrm>
        </p:grpSpPr>
        <p:sp>
          <p:nvSpPr>
            <p:cNvPr id="13" name="Google Shape;270;p6"/>
            <p:cNvSpPr/>
            <p:nvPr/>
          </p:nvSpPr>
          <p:spPr>
            <a:xfrm>
              <a:off x="720161" y="17"/>
              <a:ext cx="3338651" cy="185439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1;p6"/>
            <p:cNvSpPr txBox="1"/>
            <p:nvPr/>
          </p:nvSpPr>
          <p:spPr>
            <a:xfrm>
              <a:off x="810685" y="90541"/>
              <a:ext cx="3157603" cy="1673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E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Registro de ingresos 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72;p6"/>
            <p:cNvSpPr/>
            <p:nvPr/>
          </p:nvSpPr>
          <p:spPr>
            <a:xfrm>
              <a:off x="720161" y="2081646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3;p6"/>
            <p:cNvSpPr txBox="1"/>
            <p:nvPr/>
          </p:nvSpPr>
          <p:spPr>
            <a:xfrm>
              <a:off x="813070" y="2174555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2- Registro de egresos por disposición judicial</a:t>
              </a:r>
              <a:endParaRPr dirty="0"/>
            </a:p>
          </p:txBody>
        </p:sp>
        <p:sp>
          <p:nvSpPr>
            <p:cNvPr id="18" name="Google Shape;274;p6"/>
            <p:cNvSpPr/>
            <p:nvPr/>
          </p:nvSpPr>
          <p:spPr>
            <a:xfrm>
              <a:off x="720161" y="4212130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5;p6"/>
            <p:cNvSpPr txBox="1"/>
            <p:nvPr/>
          </p:nvSpPr>
          <p:spPr>
            <a:xfrm>
              <a:off x="813070" y="4305039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3- Reconocimiento de recurso por disposición judicial </a:t>
              </a:r>
              <a:endParaRPr sz="2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192" y="5012242"/>
            <a:ext cx="7493535" cy="11458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193" y="3324727"/>
            <a:ext cx="7493534" cy="9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8"/>
          <p:cNvGrpSpPr/>
          <p:nvPr/>
        </p:nvGrpSpPr>
        <p:grpSpPr>
          <a:xfrm>
            <a:off x="-6692441" y="-433647"/>
            <a:ext cx="18518797" cy="8216235"/>
            <a:chOff x="-6903751" y="-1055500"/>
            <a:chExt cx="18518797" cy="8216235"/>
          </a:xfrm>
        </p:grpSpPr>
        <p:sp>
          <p:nvSpPr>
            <p:cNvPr id="298" name="Google Shape;298;p8"/>
            <p:cNvSpPr/>
            <p:nvPr/>
          </p:nvSpPr>
          <p:spPr>
            <a:xfrm>
              <a:off x="-6903751" y="-1055500"/>
              <a:ext cx="8216235" cy="8216235"/>
            </a:xfrm>
            <a:prstGeom prst="blockArc">
              <a:avLst>
                <a:gd name="adj1" fmla="val 18900000"/>
                <a:gd name="adj2" fmla="val 2700000"/>
                <a:gd name="adj3" fmla="val 263"/>
              </a:avLst>
            </a:prstGeom>
            <a:noFill/>
            <a:ln w="12700" cap="flat" cmpd="sng">
              <a:solidFill>
                <a:srgbClr val="8282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" name="Google Shape;300;p8"/>
            <p:cNvSpPr txBox="1"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Programa de financiamiento de la plataforma Impulso Cultural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96036" y="286030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1120189" y="1526186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" name="Google Shape;303;p8"/>
            <p:cNvSpPr txBox="1"/>
            <p:nvPr/>
          </p:nvSpPr>
          <p:spPr>
            <a:xfrm>
              <a:off x="1073922" y="1526186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Financiamiento público – privado para el desarrollo de grandes proyectos artístico-culturales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643065" y="1430761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288083" y="2670918"/>
              <a:ext cx="10326963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1241816" y="2670918"/>
              <a:ext cx="10326963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algn="just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Aporte de contribuyentes que tributan el impuesto sobre los Ingresos Brutos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810959" y="2575493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lvl="0" algn="just">
                <a:lnSpc>
                  <a:spcPct val="90000"/>
                </a:lnSpc>
                <a:buClr>
                  <a:schemeClr val="lt1"/>
                </a:buClr>
                <a:buSzPts val="2300"/>
              </a:pPr>
              <a:r>
                <a:rPr lang="es-MX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Recaudación del 80%: orden de pago a favor del beneficiario del proyecto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43065" y="3720224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MX" sz="23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caso de no recaudar el 80% en el tiempo estipulado: recaudación/devolución al patrocinador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96036" y="4864956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4" name="Google Shape;314;p8"/>
          <p:cNvSpPr/>
          <p:nvPr/>
        </p:nvSpPr>
        <p:spPr>
          <a:xfrm>
            <a:off x="1902691" y="15560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MECENAZGO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5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61" y="1951464"/>
            <a:ext cx="7362966" cy="3914078"/>
          </a:xfrm>
          <a:prstGeom prst="rect">
            <a:avLst/>
          </a:prstGeom>
        </p:spPr>
      </p:pic>
      <p:sp>
        <p:nvSpPr>
          <p:cNvPr id="6" name="Google Shape;270;p6"/>
          <p:cNvSpPr/>
          <p:nvPr/>
        </p:nvSpPr>
        <p:spPr>
          <a:xfrm>
            <a:off x="379141" y="1918010"/>
            <a:ext cx="2862214" cy="1613872"/>
          </a:xfrm>
          <a:prstGeom prst="roundRect">
            <a:avLst>
              <a:gd name="adj" fmla="val 16667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1;p6"/>
          <p:cNvSpPr txBox="1"/>
          <p:nvPr/>
        </p:nvSpPr>
        <p:spPr>
          <a:xfrm>
            <a:off x="456747" y="1996793"/>
            <a:ext cx="2707002" cy="145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1- Registro del ingreso y generación del Pasivo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72;p6"/>
          <p:cNvSpPr/>
          <p:nvPr/>
        </p:nvSpPr>
        <p:spPr>
          <a:xfrm>
            <a:off x="379141" y="3729647"/>
            <a:ext cx="2862214" cy="1656392"/>
          </a:xfrm>
          <a:prstGeom prst="roundRect">
            <a:avLst>
              <a:gd name="adj" fmla="val 16667"/>
            </a:avLst>
          </a:prstGeom>
          <a:solidFill>
            <a:srgbClr val="4372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73;p6"/>
          <p:cNvSpPr txBox="1"/>
          <p:nvPr/>
        </p:nvSpPr>
        <p:spPr>
          <a:xfrm>
            <a:off x="458792" y="3810506"/>
            <a:ext cx="2702913" cy="149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25" tIns="43800" rIns="87625" bIns="43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r>
              <a:rPr lang="es-ES" sz="2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2- Cancelación del Pasivo por pago al beneficiario</a:t>
            </a:r>
            <a:endParaRPr dirty="0"/>
          </a:p>
        </p:txBody>
      </p:sp>
      <p:sp>
        <p:nvSpPr>
          <p:cNvPr id="12" name="Google Shape;314;p8"/>
          <p:cNvSpPr/>
          <p:nvPr/>
        </p:nvSpPr>
        <p:spPr>
          <a:xfrm>
            <a:off x="1902691" y="791773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Registro contable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92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1B60426-651D-BACC-F85F-23A083F0C1BC}"/>
              </a:ext>
            </a:extLst>
          </p:cNvPr>
          <p:cNvSpPr/>
          <p:nvPr/>
        </p:nvSpPr>
        <p:spPr>
          <a:xfrm>
            <a:off x="1902691" y="136556"/>
            <a:ext cx="8295668" cy="6849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Consideraciones Finales</a:t>
            </a:r>
            <a:endParaRPr lang="es-AR" sz="24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05F7A8-0A7E-B37B-55B8-E236FAD12A91}"/>
              </a:ext>
            </a:extLst>
          </p:cNvPr>
          <p:cNvGraphicFramePr/>
          <p:nvPr/>
        </p:nvGraphicFramePr>
        <p:xfrm>
          <a:off x="83127" y="978284"/>
          <a:ext cx="11887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2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0898" y="1795346"/>
            <a:ext cx="7214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latin typeface="Bernard MT Condensed" panose="02050806060905020404" pitchFamily="18" charset="0"/>
              </a:rPr>
              <a:t>MUCHAS GRACIAS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67" y="836342"/>
            <a:ext cx="4840480" cy="15388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84078" y="2899316"/>
            <a:ext cx="7214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latin typeface="Bernard MT Condensed" panose="02050806060905020404" pitchFamily="18" charset="0"/>
              </a:rPr>
              <a:t>PREGUNTAS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;p1"/>
          <p:cNvSpPr/>
          <p:nvPr/>
        </p:nvSpPr>
        <p:spPr>
          <a:xfrm>
            <a:off x="4144606" y="1067835"/>
            <a:ext cx="3811837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sp>
        <p:nvSpPr>
          <p:cNvPr id="3" name="Google Shape;166;p1"/>
          <p:cNvSpPr/>
          <p:nvPr/>
        </p:nvSpPr>
        <p:spPr>
          <a:xfrm>
            <a:off x="1373863" y="2139850"/>
            <a:ext cx="9353321" cy="9805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de fondos de terceros en poder del Estado en las jurisdicciones integrantes de la comisión de estudio.</a:t>
            </a:r>
            <a:endParaRPr/>
          </a:p>
        </p:txBody>
      </p:sp>
      <p:sp>
        <p:nvSpPr>
          <p:cNvPr id="4" name="Google Shape;167;p1"/>
          <p:cNvSpPr/>
          <p:nvPr/>
        </p:nvSpPr>
        <p:spPr>
          <a:xfrm>
            <a:off x="1029205" y="3425242"/>
            <a:ext cx="10042635" cy="310039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 aquellos recursos, sean estos fondos en efectivo o valores, que siendo de propiedad de terceros ajenos al Estado, son puestos bajo su custodia o bien a su disposición con el objeto de garantizar o asegurar el cumplimiento de condiciones o plazos pactados previamente los que, de no verificarse, originarán su pérdida a favor del Tesoro y, en caso contrario, importarán su devolución al tercero. Asimismo, incluye las retenciones que se efectúan sobre gastos y que se encuentran pendientes de ingreso al organismo beneficiario.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37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"/>
          <p:cNvGrpSpPr/>
          <p:nvPr/>
        </p:nvGrpSpPr>
        <p:grpSpPr>
          <a:xfrm>
            <a:off x="-6200408" y="-6729"/>
            <a:ext cx="18066621" cy="7671477"/>
            <a:chOff x="-6445173" y="-985784"/>
            <a:chExt cx="18066621" cy="7671477"/>
          </a:xfrm>
        </p:grpSpPr>
        <p:sp>
          <p:nvSpPr>
            <p:cNvPr id="173" name="Google Shape;173;p2"/>
            <p:cNvSpPr/>
            <p:nvPr/>
          </p:nvSpPr>
          <p:spPr>
            <a:xfrm>
              <a:off x="-6445173" y="-985784"/>
              <a:ext cx="7671477" cy="7671477"/>
            </a:xfrm>
            <a:prstGeom prst="blockArc">
              <a:avLst>
                <a:gd name="adj1" fmla="val 18900000"/>
                <a:gd name="adj2" fmla="val 2700000"/>
                <a:gd name="adj3" fmla="val 282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35706" y="356130"/>
              <a:ext cx="11085742" cy="71271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535706" y="356130"/>
              <a:ext cx="11085742" cy="712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57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Estos fondos se encuentran en poder del Estado, ya sea como depositario o tenedor temporario.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397" y="277330"/>
              <a:ext cx="890895" cy="89089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046417" y="1424863"/>
              <a:ext cx="10575030" cy="71271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"/>
            <p:cNvSpPr txBox="1"/>
            <p:nvPr/>
          </p:nvSpPr>
          <p:spPr>
            <a:xfrm>
              <a:off x="1046417" y="1424863"/>
              <a:ext cx="10575030" cy="712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57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originan en normativas de cada jurisdicción o de otros niveles de gobierno.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00970" y="1335773"/>
              <a:ext cx="890895" cy="89089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203165" y="2493596"/>
              <a:ext cx="10418283" cy="71271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1" name="Google Shape;181;p2"/>
            <p:cNvSpPr txBox="1"/>
            <p:nvPr/>
          </p:nvSpPr>
          <p:spPr>
            <a:xfrm>
              <a:off x="1203165" y="2493596"/>
              <a:ext cx="10418283" cy="712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57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es objeto del presente trabajo analizar las formas de cálculo o normativas especificas.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57717" y="2404506"/>
              <a:ext cx="890895" cy="89089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046417" y="3562329"/>
              <a:ext cx="10575030" cy="71271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4" name="Google Shape;184;p2"/>
            <p:cNvSpPr txBox="1"/>
            <p:nvPr/>
          </p:nvSpPr>
          <p:spPr>
            <a:xfrm>
              <a:off x="1046417" y="3562329"/>
              <a:ext cx="10575030" cy="712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57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Tratamiento presupuestario y/o contable. Aspectos comunes y diferenciados.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00970" y="3473239"/>
              <a:ext cx="890895" cy="89089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35706" y="4631062"/>
              <a:ext cx="11085742" cy="71271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" name="Google Shape;187;p2"/>
            <p:cNvSpPr txBox="1"/>
            <p:nvPr/>
          </p:nvSpPr>
          <p:spPr>
            <a:xfrm>
              <a:off x="535706" y="4631062"/>
              <a:ext cx="11085742" cy="712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57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excluyen del análisis fondos con naturaleza comercial, anticipos de impuestos, y fondos afectados. 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90258" y="4541972"/>
              <a:ext cx="890895" cy="89089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9" name="Google Shape;189;p2"/>
          <p:cNvSpPr/>
          <p:nvPr/>
        </p:nvSpPr>
        <p:spPr>
          <a:xfrm>
            <a:off x="1893377" y="306831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ASPECTOS GENERALES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/>
          <p:nvPr/>
        </p:nvSpPr>
        <p:spPr>
          <a:xfrm>
            <a:off x="1411585" y="283776"/>
            <a:ext cx="9745579" cy="685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MARCO NORMATIVO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3"/>
          <p:cNvGrpSpPr/>
          <p:nvPr/>
        </p:nvGrpSpPr>
        <p:grpSpPr>
          <a:xfrm>
            <a:off x="286328" y="1133658"/>
            <a:ext cx="11702472" cy="5471986"/>
            <a:chOff x="0" y="63010"/>
            <a:chExt cx="11702472" cy="5471986"/>
          </a:xfrm>
        </p:grpSpPr>
        <p:sp>
          <p:nvSpPr>
            <p:cNvPr id="196" name="Google Shape;196;p3"/>
            <p:cNvSpPr/>
            <p:nvPr/>
          </p:nvSpPr>
          <p:spPr>
            <a:xfrm>
              <a:off x="0" y="63010"/>
              <a:ext cx="11702472" cy="67196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 txBox="1"/>
            <p:nvPr/>
          </p:nvSpPr>
          <p:spPr>
            <a:xfrm>
              <a:off x="32803" y="95813"/>
              <a:ext cx="11636866" cy="606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Leyes de Administración Financiera y de Contabilidad de las diferentes jurisdicciones y del Estado Nacional.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0" y="798335"/>
              <a:ext cx="11702472" cy="671965"/>
            </a:xfrm>
            <a:prstGeom prst="roundRect">
              <a:avLst>
                <a:gd name="adj" fmla="val 16667"/>
              </a:avLst>
            </a:prstGeom>
            <a:solidFill>
              <a:srgbClr val="82AE7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32803" y="831138"/>
              <a:ext cx="11636866" cy="606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Resolución ACGRA N° 02/2019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0" y="1470301"/>
              <a:ext cx="11702472" cy="1070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 txBox="1"/>
            <p:nvPr/>
          </p:nvSpPr>
          <p:spPr>
            <a:xfrm>
              <a:off x="0" y="1470301"/>
              <a:ext cx="11702472" cy="1070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550" tIns="25400" rIns="142225" bIns="254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“MARCO CONCEPTUAL CONTABLE PARAEL SECTOR PÚBLICO ARGENTINO”: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just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el </a:t>
              </a:r>
              <a:r>
                <a:rPr lang="es-ES" sz="16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PASIVO</a:t>
              </a: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como el conjunto de obligaciones cuantificables del Ente contraídas con terceros, derivadas de hechos ya ocurridos, adquiridas en el desarrollo de su actividad financiera, económica y/o social, incluyendo asimismo contingencias de alto grado de probabilidad que se operen.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0" y="2540491"/>
              <a:ext cx="11702472" cy="671965"/>
            </a:xfrm>
            <a:prstGeom prst="roundRect">
              <a:avLst>
                <a:gd name="adj" fmla="val 16667"/>
              </a:avLst>
            </a:prstGeom>
            <a:solidFill>
              <a:srgbClr val="A3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 txBox="1"/>
            <p:nvPr/>
          </p:nvSpPr>
          <p:spPr>
            <a:xfrm>
              <a:off x="32803" y="2573294"/>
              <a:ext cx="11636866" cy="606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Resolución ACGRA N° 03/2019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0" y="3212456"/>
              <a:ext cx="11702472" cy="2322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 txBox="1"/>
            <p:nvPr/>
          </p:nvSpPr>
          <p:spPr>
            <a:xfrm>
              <a:off x="0" y="3212456"/>
              <a:ext cx="11702472" cy="2322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550" tIns="25400" rIns="142225" bIns="254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“PLAN DE CUENTAS GUBERNAMENTAL DE REFERENCIA PARA EL SECTOR PÚBLICO ARGENTINO”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ES" sz="16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Pasivo Corriente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2.1.1 Deudas a corto plazo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2.1.1.02 Deudas fiscales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2.1.3 Fondos de terceros y en garantía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2.1.3.01 Fondos de terceros en la Cuenta del Tesoro</a:t>
              </a:r>
              <a:endParaRPr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2.1.3.02 Depósitos en garantía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2.1.3.99 Otros fondos de terceros a corto plazo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4"/>
          <p:cNvGrpSpPr/>
          <p:nvPr/>
        </p:nvGrpSpPr>
        <p:grpSpPr>
          <a:xfrm>
            <a:off x="2024097" y="1264362"/>
            <a:ext cx="8143804" cy="5384889"/>
            <a:chOff x="623087" y="929"/>
            <a:chExt cx="8143804" cy="5384889"/>
          </a:xfrm>
        </p:grpSpPr>
        <p:sp>
          <p:nvSpPr>
            <p:cNvPr id="211" name="Google Shape;211;p4"/>
            <p:cNvSpPr/>
            <p:nvPr/>
          </p:nvSpPr>
          <p:spPr>
            <a:xfrm>
              <a:off x="623087" y="929"/>
              <a:ext cx="3810610" cy="109924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 txBox="1"/>
            <p:nvPr/>
          </p:nvSpPr>
          <p:spPr>
            <a:xfrm>
              <a:off x="655283" y="33125"/>
              <a:ext cx="3746218" cy="1034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Origen en gestiones de gastos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004148" y="1100171"/>
              <a:ext cx="381061" cy="6706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1385209" y="1374982"/>
              <a:ext cx="3061309" cy="7917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1408390" y="1398167"/>
              <a:ext cx="30879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Retenciones de impuestos y </a:t>
              </a: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Seguridad Social</a:t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004148" y="1100171"/>
              <a:ext cx="381061" cy="16574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1385209" y="2441532"/>
              <a:ext cx="3124942" cy="63214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 txBox="1"/>
            <p:nvPr/>
          </p:nvSpPr>
          <p:spPr>
            <a:xfrm>
              <a:off x="1403724" y="2460047"/>
              <a:ext cx="3087912" cy="5951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Prestación de servicio de retenciones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1004148" y="1100171"/>
              <a:ext cx="381061" cy="28299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1385209" y="3348484"/>
              <a:ext cx="3183650" cy="11632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 txBox="1"/>
            <p:nvPr/>
          </p:nvSpPr>
          <p:spPr>
            <a:xfrm>
              <a:off x="1419279" y="3382554"/>
              <a:ext cx="3115510" cy="1095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Garantías de contratistas o proveedores (Fondo de Reparo)</a:t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1004148" y="1100171"/>
              <a:ext cx="381061" cy="39859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1385209" y="4786523"/>
              <a:ext cx="3213849" cy="59929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 txBox="1"/>
            <p:nvPr/>
          </p:nvSpPr>
          <p:spPr>
            <a:xfrm>
              <a:off x="1402762" y="4804076"/>
              <a:ext cx="3178743" cy="564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E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Multas</a:t>
              </a: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4983318" y="929"/>
              <a:ext cx="3773389" cy="109924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5015514" y="33125"/>
              <a:ext cx="3708997" cy="1034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E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Origen en ingresos financieros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5360657" y="1100171"/>
              <a:ext cx="377338" cy="7656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737996" y="1374982"/>
              <a:ext cx="3028895" cy="98166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 txBox="1"/>
            <p:nvPr/>
          </p:nvSpPr>
          <p:spPr>
            <a:xfrm>
              <a:off x="5766748" y="1403734"/>
              <a:ext cx="2971391" cy="924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Fondos en garantía por el régimen de contrataciones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360657" y="1100171"/>
              <a:ext cx="377338" cy="18166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737996" y="2631459"/>
              <a:ext cx="2995302" cy="57078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 txBox="1"/>
            <p:nvPr/>
          </p:nvSpPr>
          <p:spPr>
            <a:xfrm>
              <a:off x="5754714" y="2648177"/>
              <a:ext cx="2961866" cy="537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Depósitos Erróneos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360657" y="1100171"/>
              <a:ext cx="377338" cy="26856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737996" y="3477051"/>
              <a:ext cx="3003093" cy="61755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 txBox="1"/>
            <p:nvPr/>
          </p:nvSpPr>
          <p:spPr>
            <a:xfrm>
              <a:off x="5756084" y="3495139"/>
              <a:ext cx="2966917" cy="581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Mecenazgo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5360657" y="1100171"/>
              <a:ext cx="377338" cy="35811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5737996" y="4369416"/>
              <a:ext cx="2996850" cy="62378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5756266" y="4387686"/>
              <a:ext cx="2960310" cy="587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s-E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Fondos en Custodia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2224022" y="122488"/>
            <a:ext cx="7746409" cy="98976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CLASIFICACIÓN DE LOS FONDOS DE TERCEROS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8"/>
          <p:cNvGrpSpPr/>
          <p:nvPr/>
        </p:nvGrpSpPr>
        <p:grpSpPr>
          <a:xfrm>
            <a:off x="-6658988" y="-433647"/>
            <a:ext cx="18518797" cy="8216235"/>
            <a:chOff x="-6903751" y="-1055500"/>
            <a:chExt cx="18518797" cy="8216235"/>
          </a:xfrm>
        </p:grpSpPr>
        <p:sp>
          <p:nvSpPr>
            <p:cNvPr id="298" name="Google Shape;298;p8"/>
            <p:cNvSpPr/>
            <p:nvPr/>
          </p:nvSpPr>
          <p:spPr>
            <a:xfrm>
              <a:off x="-6903751" y="-1055500"/>
              <a:ext cx="8216235" cy="8216235"/>
            </a:xfrm>
            <a:prstGeom prst="blockArc">
              <a:avLst>
                <a:gd name="adj1" fmla="val 18900000"/>
                <a:gd name="adj2" fmla="val 2700000"/>
                <a:gd name="adj3" fmla="val 263"/>
              </a:avLst>
            </a:prstGeom>
            <a:noFill/>
            <a:ln w="12700" cap="flat" cmpd="sng">
              <a:solidFill>
                <a:srgbClr val="82828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" name="Google Shape;300;p8"/>
            <p:cNvSpPr txBox="1"/>
            <p:nvPr/>
          </p:nvSpPr>
          <p:spPr>
            <a:xfrm>
              <a:off x="573160" y="381455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origina en la operatoria del estado con el objetivo de cumplimentar políticas publicas.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96036" y="286030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1120189" y="1526186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" name="Google Shape;303;p8"/>
            <p:cNvSpPr txBox="1"/>
            <p:nvPr/>
          </p:nvSpPr>
          <p:spPr>
            <a:xfrm>
              <a:off x="1120189" y="1526186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estado actúa como agente de retención</a:t>
              </a: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obligado a transferir a los entes recaudadores correspondientes.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643065" y="1430761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288083" y="2670918"/>
              <a:ext cx="10326963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1288083" y="2670918"/>
              <a:ext cx="10326963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Representan una obligación, un pasivo.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810959" y="2575493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120189" y="3815649"/>
              <a:ext cx="10494857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Reconocimiento del pasivo. Momentos. </a:t>
              </a: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el devengado o en el pago. 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43065" y="3720224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95959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573160" y="4960381"/>
              <a:ext cx="11041886" cy="76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5925" tIns="58400" rIns="58400" bIns="58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s-ES" sz="2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Ejemplos: IIIBB, Ganancias, IVA, Retenciones sobre haberes. </a:t>
              </a:r>
              <a:endParaRPr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96036" y="4864956"/>
              <a:ext cx="954248" cy="95424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4" name="Google Shape;314;p8"/>
          <p:cNvSpPr/>
          <p:nvPr/>
        </p:nvSpPr>
        <p:spPr>
          <a:xfrm>
            <a:off x="1902691" y="15560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Retenciones de impuestos y seguridad social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35040" y="1509025"/>
            <a:ext cx="11317260" cy="2003920"/>
            <a:chOff x="335040" y="1509025"/>
            <a:chExt cx="11317260" cy="2003920"/>
          </a:xfrm>
        </p:grpSpPr>
        <p:sp>
          <p:nvSpPr>
            <p:cNvPr id="362" name="Google Shape;362;p11"/>
            <p:cNvSpPr/>
            <p:nvPr/>
          </p:nvSpPr>
          <p:spPr>
            <a:xfrm>
              <a:off x="335040" y="1509025"/>
              <a:ext cx="3338651" cy="1854391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 txBox="1"/>
            <p:nvPr/>
          </p:nvSpPr>
          <p:spPr>
            <a:xfrm>
              <a:off x="335040" y="1839602"/>
              <a:ext cx="3157603" cy="1673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s-ES" sz="2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En el devengamiento del gasto</a:t>
              </a:r>
              <a:endParaRPr sz="2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928" y="1617747"/>
              <a:ext cx="7729372" cy="1283577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244516" y="3603469"/>
            <a:ext cx="11451157" cy="2674946"/>
            <a:chOff x="244516" y="3603469"/>
            <a:chExt cx="11451157" cy="2674946"/>
          </a:xfrm>
        </p:grpSpPr>
        <p:sp>
          <p:nvSpPr>
            <p:cNvPr id="364" name="Google Shape;364;p11"/>
            <p:cNvSpPr/>
            <p:nvPr/>
          </p:nvSpPr>
          <p:spPr>
            <a:xfrm>
              <a:off x="244516" y="3830707"/>
              <a:ext cx="3338651" cy="190324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 txBox="1"/>
            <p:nvPr/>
          </p:nvSpPr>
          <p:spPr>
            <a:xfrm>
              <a:off x="337425" y="3923616"/>
              <a:ext cx="3152833" cy="1717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49525" rIns="99050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2- </a:t>
              </a:r>
              <a:r>
                <a:rPr lang="es-E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 el pago del gasto </a:t>
              </a:r>
              <a:endParaRPr dirty="0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2928" y="3603469"/>
              <a:ext cx="7772745" cy="2674946"/>
            </a:xfrm>
            <a:prstGeom prst="rect">
              <a:avLst/>
            </a:prstGeom>
          </p:spPr>
        </p:pic>
      </p:grpSp>
      <p:sp>
        <p:nvSpPr>
          <p:cNvPr id="17" name="Google Shape;314;p8"/>
          <p:cNvSpPr/>
          <p:nvPr/>
        </p:nvSpPr>
        <p:spPr>
          <a:xfrm>
            <a:off x="1902691" y="155606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Reconocimiento del pasivo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6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4;p8">
            <a:extLst>
              <a:ext uri="{FF2B5EF4-FFF2-40B4-BE49-F238E27FC236}">
                <a16:creationId xmlns:a16="http://schemas.microsoft.com/office/drawing/2014/main" id="{38D3EE3C-7F95-38E5-2F1B-9EB4F9169B6A}"/>
              </a:ext>
            </a:extLst>
          </p:cNvPr>
          <p:cNvSpPr/>
          <p:nvPr/>
        </p:nvSpPr>
        <p:spPr>
          <a:xfrm>
            <a:off x="2079671" y="539064"/>
            <a:ext cx="8295668" cy="6849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Caso especial - CABA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4226FE-A901-0E35-D403-93F91064A992}"/>
              </a:ext>
            </a:extLst>
          </p:cNvPr>
          <p:cNvSpPr txBox="1"/>
          <p:nvPr/>
        </p:nvSpPr>
        <p:spPr>
          <a:xfrm>
            <a:off x="545690" y="1681316"/>
            <a:ext cx="9129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/>
              <a:t>Retenciones de Ingresos Brutos representan un recurso.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/>
              <a:t>Al liquidar el código de retención de Ingresos Brutos, se aplica un nuevo código de retención en la Orden de Pago, por el total de la misma.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2400" dirty="0"/>
              <a:t>No se produce salida financiera al liquidar la retención. </a:t>
            </a:r>
            <a:br>
              <a:rPr lang="es-AR" sz="2400" dirty="0"/>
            </a:br>
            <a:br>
              <a:rPr lang="es-AR" sz="2400" dirty="0"/>
            </a:br>
            <a:r>
              <a:rPr lang="es-AR" sz="2400" dirty="0"/>
              <a:t>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11FC7B6-2481-54DA-77EB-181A53FCF61B}"/>
              </a:ext>
            </a:extLst>
          </p:cNvPr>
          <p:cNvGrpSpPr/>
          <p:nvPr/>
        </p:nvGrpSpPr>
        <p:grpSpPr>
          <a:xfrm>
            <a:off x="410345" y="4517696"/>
            <a:ext cx="11550597" cy="2003920"/>
            <a:chOff x="410345" y="4517696"/>
            <a:chExt cx="11550597" cy="200392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B8B9E3AB-472B-46CB-C66F-7E56D815C50F}"/>
                </a:ext>
              </a:extLst>
            </p:cNvPr>
            <p:cNvGrpSpPr/>
            <p:nvPr/>
          </p:nvGrpSpPr>
          <p:grpSpPr>
            <a:xfrm>
              <a:off x="410345" y="4517696"/>
              <a:ext cx="3338651" cy="2003920"/>
              <a:chOff x="231802" y="4001502"/>
              <a:chExt cx="3338651" cy="2003920"/>
            </a:xfrm>
          </p:grpSpPr>
          <p:sp>
            <p:nvSpPr>
              <p:cNvPr id="4" name="Google Shape;362;p11">
                <a:extLst>
                  <a:ext uri="{FF2B5EF4-FFF2-40B4-BE49-F238E27FC236}">
                    <a16:creationId xmlns:a16="http://schemas.microsoft.com/office/drawing/2014/main" id="{AD512060-FF69-999C-7E45-658606FDD5A4}"/>
                  </a:ext>
                </a:extLst>
              </p:cNvPr>
              <p:cNvSpPr/>
              <p:nvPr/>
            </p:nvSpPr>
            <p:spPr>
              <a:xfrm>
                <a:off x="231802" y="4001502"/>
                <a:ext cx="3338651" cy="1854391"/>
              </a:xfrm>
              <a:prstGeom prst="roundRect">
                <a:avLst>
                  <a:gd name="adj" fmla="val 16667"/>
                </a:avLst>
              </a:prstGeom>
              <a:solidFill>
                <a:srgbClr val="4372C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363;p11">
                <a:extLst>
                  <a:ext uri="{FF2B5EF4-FFF2-40B4-BE49-F238E27FC236}">
                    <a16:creationId xmlns:a16="http://schemas.microsoft.com/office/drawing/2014/main" id="{6AD61158-2CD0-7EB4-69A8-FE094A4E7D95}"/>
                  </a:ext>
                </a:extLst>
              </p:cNvPr>
              <p:cNvSpPr txBox="1"/>
              <p:nvPr/>
            </p:nvSpPr>
            <p:spPr>
              <a:xfrm>
                <a:off x="231802" y="4332079"/>
                <a:ext cx="3157603" cy="1673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2850" tIns="51425" rIns="102850" bIns="5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Calibri"/>
                  <a:buNone/>
                </a:pPr>
                <a:r>
                  <a:rPr lang="es-ES" sz="27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 liquidar Código de retención de la Orden de Pago</a:t>
                </a: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Calibri"/>
                  <a:buNone/>
                </a:pPr>
                <a:endParaRPr sz="2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30008CC-4617-E531-9C17-B8A4AEFB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888"/>
            <a:stretch/>
          </p:blipFill>
          <p:spPr>
            <a:xfrm>
              <a:off x="3974318" y="4955457"/>
              <a:ext cx="7986624" cy="1098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0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Estela de condensa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1300</Words>
  <Application>Microsoft Office PowerPoint</Application>
  <PresentationFormat>Panorámica</PresentationFormat>
  <Paragraphs>134</Paragraphs>
  <Slides>26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Bernard MT Condensed</vt:lpstr>
      <vt:lpstr>Calibri</vt:lpstr>
      <vt:lpstr>Century Gothic</vt:lpstr>
      <vt:lpstr>Tahoma</vt:lpstr>
      <vt:lpstr>Wingdings</vt:lpstr>
      <vt:lpstr>Estela de condensación</vt:lpstr>
      <vt:lpstr>XXXVII Congreso Nacional de Contadurías Generales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Tombolato, Luciana</dc:creator>
  <cp:lastModifiedBy>MELANIA FARIAS</cp:lastModifiedBy>
  <cp:revision>9</cp:revision>
  <dcterms:created xsi:type="dcterms:W3CDTF">2024-08-28T12:14:34Z</dcterms:created>
  <dcterms:modified xsi:type="dcterms:W3CDTF">2024-09-08T20:01:06Z</dcterms:modified>
</cp:coreProperties>
</file>