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2" r:id="rId2"/>
    <p:sldId id="256" r:id="rId3"/>
    <p:sldId id="257" r:id="rId4"/>
    <p:sldId id="262" r:id="rId5"/>
    <p:sldId id="263" r:id="rId6"/>
    <p:sldId id="258" r:id="rId7"/>
    <p:sldId id="259" r:id="rId8"/>
    <p:sldId id="264" r:id="rId9"/>
    <p:sldId id="265" r:id="rId10"/>
    <p:sldId id="270" r:id="rId11"/>
    <p:sldId id="271" r:id="rId12"/>
    <p:sldId id="269" r:id="rId13"/>
    <p:sldId id="275" r:id="rId14"/>
    <p:sldId id="268" r:id="rId15"/>
    <p:sldId id="274" r:id="rId16"/>
    <p:sldId id="276" r:id="rId17"/>
    <p:sldId id="273" r:id="rId18"/>
    <p:sldId id="277" r:id="rId19"/>
    <p:sldId id="260" r:id="rId20"/>
    <p:sldId id="261" r:id="rId21"/>
    <p:sldId id="283" r:id="rId22"/>
    <p:sldId id="280" r:id="rId2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>
            <a:extLst>
              <a:ext uri="{FF2B5EF4-FFF2-40B4-BE49-F238E27FC236}">
                <a16:creationId xmlns:a16="http://schemas.microsoft.com/office/drawing/2014/main" id="{FD47A65A-AFF8-EEA4-0CF3-D85CE5B438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8"/>
          <a:stretch/>
        </p:blipFill>
        <p:spPr>
          <a:xfrm>
            <a:off x="5539016" y="309717"/>
            <a:ext cx="5292113" cy="1096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CC3406C1-C9D2-1D48-235E-1362C89BC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7779" y="1857416"/>
            <a:ext cx="7676441" cy="3601344"/>
          </a:xfrm>
        </p:spPr>
        <p:txBody>
          <a:bodyPr>
            <a:noAutofit/>
          </a:bodyPr>
          <a:lstStyle/>
          <a:p>
            <a:pPr algn="ctr"/>
            <a:r>
              <a:rPr lang="es-AR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XXXVII Congreso Nacional de Contadurías Generales</a:t>
            </a:r>
          </a:p>
        </p:txBody>
      </p:sp>
    </p:spTree>
    <p:extLst>
      <p:ext uri="{BB962C8B-B14F-4D97-AF65-F5344CB8AC3E}">
        <p14:creationId xmlns:p14="http://schemas.microsoft.com/office/powerpoint/2010/main" val="1271755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7958138" y="638175"/>
            <a:ext cx="4233862" cy="590550"/>
          </a:xfr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ES" sz="1800" b="1" dirty="0">
                <a:latin typeface="+mn-lt"/>
                <a:ea typeface="+mn-ea"/>
                <a:cs typeface="+mn-cs"/>
              </a:rPr>
              <a:t>Aspectos a Considerar en el Procedimiento de Prescripción</a:t>
            </a:r>
            <a:endParaRPr lang="es-AR" sz="1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0" y="1625600"/>
            <a:ext cx="2700338" cy="1000125"/>
          </a:xfrm>
          <a:solidFill>
            <a:schemeClr val="accent6">
              <a:lumMod val="40000"/>
              <a:lumOff val="6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defTabSz="457200"/>
            <a:r>
              <a:rPr lang="es-E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ASPECTO NORMATIVO</a:t>
            </a:r>
            <a:endParaRPr lang="es-A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4438616" y="1625082"/>
            <a:ext cx="2900338" cy="10001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sz="2000" b="1" dirty="0"/>
              <a:t>ASPECTO</a:t>
            </a:r>
          </a:p>
          <a:p>
            <a:r>
              <a:rPr lang="es-ES" sz="2000" b="1" dirty="0"/>
              <a:t>INFORMÁTICO</a:t>
            </a:r>
            <a:endParaRPr lang="es-AR" sz="2000" b="1" dirty="0"/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7883259" y="1625082"/>
            <a:ext cx="2757462" cy="10001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sz="2000" b="1" dirty="0"/>
              <a:t>ASPECTO</a:t>
            </a:r>
          </a:p>
          <a:p>
            <a:r>
              <a:rPr lang="es-ES" sz="2000" b="1" dirty="0"/>
              <a:t>REGISTRAL</a:t>
            </a:r>
            <a:endParaRPr lang="es-AR" sz="2000" b="1" dirty="0"/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928986" y="3781514"/>
            <a:ext cx="2700334" cy="10001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/>
              <a:t>Contadurías Generales</a:t>
            </a:r>
          </a:p>
          <a:p>
            <a:r>
              <a:rPr lang="es-ES" dirty="0"/>
              <a:t>Dir. Generales</a:t>
            </a:r>
            <a:endParaRPr lang="es-AR" dirty="0"/>
          </a:p>
        </p:txBody>
      </p:sp>
      <p:sp>
        <p:nvSpPr>
          <p:cNvPr id="9" name="26 Flecha derecha"/>
          <p:cNvSpPr/>
          <p:nvPr/>
        </p:nvSpPr>
        <p:spPr>
          <a:xfrm rot="5400000">
            <a:off x="1835423" y="2969733"/>
            <a:ext cx="656232" cy="467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862210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 animBg="1"/>
      <p:bldP spid="4" grpId="0" build="allAtOnce" animBg="1"/>
      <p:bldP spid="5" grpId="0" build="allAtOnce" animBg="1"/>
      <p:bldP spid="8" grpId="0" build="allAtOnce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839" y="2298589"/>
            <a:ext cx="5643602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s-ES" sz="3200" cap="none" dirty="0"/>
              <a:t>2. Exposición en el estado de la deuda o pasivos</a:t>
            </a:r>
            <a:endParaRPr lang="es-AR" sz="3200" cap="none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00839" y="1085929"/>
            <a:ext cx="61055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es-ES" sz="3200" dirty="0">
                <a:latin typeface="+mj-lt"/>
                <a:ea typeface="+mj-ea"/>
                <a:cs typeface="+mj-cs"/>
              </a:rPr>
              <a:t>1. Emisión de Normativa Local</a:t>
            </a:r>
            <a:endParaRPr lang="es-AR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00839" y="5442401"/>
            <a:ext cx="50006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es-ES" sz="3200" dirty="0">
                <a:latin typeface="+mj-lt"/>
                <a:ea typeface="+mj-ea"/>
                <a:cs typeface="+mj-cs"/>
              </a:rPr>
              <a:t>4. Registración de la prescripción </a:t>
            </a:r>
            <a:endParaRPr lang="es-AR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00839" y="3873612"/>
            <a:ext cx="52768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es-ES" sz="3200" dirty="0">
                <a:latin typeface="+mj-lt"/>
                <a:ea typeface="+mj-ea"/>
                <a:cs typeface="+mj-cs"/>
              </a:rPr>
              <a:t>3. Acto Administrativo que apruebe la prescripción</a:t>
            </a:r>
            <a:endParaRPr lang="es-AR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7396194" y="1157363"/>
            <a:ext cx="2700334" cy="10001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lt1"/>
                </a:solidFill>
              </a:defRPr>
            </a:lvl2pPr>
            <a:lvl3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lt1"/>
                </a:solidFill>
              </a:defRPr>
            </a:lvl3pPr>
            <a:lvl4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lt1"/>
                </a:solidFill>
              </a:defRPr>
            </a:lvl4pPr>
            <a:lvl5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lt1"/>
                </a:solidFill>
              </a:defRPr>
            </a:lvl5pPr>
            <a:lvl6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lt1"/>
                </a:solidFill>
              </a:defRPr>
            </a:lvl6pPr>
            <a:lvl7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lt1"/>
                </a:solidFill>
              </a:defRPr>
            </a:lvl7pPr>
            <a:lvl8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lt1"/>
                </a:solidFill>
              </a:defRPr>
            </a:lvl8pPr>
            <a:lvl9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rPr lang="es-ES" b="0" dirty="0"/>
              <a:t> Para regularizar el procedimiento </a:t>
            </a:r>
          </a:p>
          <a:p>
            <a:r>
              <a:rPr lang="es-ES" b="0" dirty="0"/>
              <a:t> Incluir en la normativa anual de Cierre de ejercicio</a:t>
            </a:r>
            <a:endParaRPr lang="es-AR" b="0" dirty="0"/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7396194" y="2434488"/>
            <a:ext cx="2700334" cy="10001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lt1"/>
                </a:solidFill>
              </a:defRPr>
            </a:lvl2pPr>
            <a:lvl3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lt1"/>
                </a:solidFill>
              </a:defRPr>
            </a:lvl3pPr>
            <a:lvl4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lt1"/>
                </a:solidFill>
              </a:defRPr>
            </a:lvl4pPr>
            <a:lvl5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lt1"/>
                </a:solidFill>
              </a:defRPr>
            </a:lvl5pPr>
            <a:lvl6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lt1"/>
                </a:solidFill>
              </a:defRPr>
            </a:lvl6pPr>
            <a:lvl7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lt1"/>
                </a:solidFill>
              </a:defRPr>
            </a:lvl7pPr>
            <a:lvl8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lt1"/>
                </a:solidFill>
              </a:defRPr>
            </a:lvl8pPr>
            <a:lvl9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rPr lang="es-ES" b="0" dirty="0"/>
              <a:t>Clasificando el pasivo que esta en condiciones de ser prescripto</a:t>
            </a:r>
            <a:endParaRPr lang="es-AR" b="0" dirty="0"/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7396194" y="5349774"/>
            <a:ext cx="2700334" cy="10001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lt1"/>
                </a:solidFill>
              </a:defRPr>
            </a:lvl2pPr>
            <a:lvl3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lt1"/>
                </a:solidFill>
              </a:defRPr>
            </a:lvl3pPr>
            <a:lvl4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lt1"/>
                </a:solidFill>
              </a:defRPr>
            </a:lvl4pPr>
            <a:lvl5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lt1"/>
                </a:solidFill>
              </a:defRPr>
            </a:lvl5pPr>
            <a:lvl6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lt1"/>
                </a:solidFill>
              </a:defRPr>
            </a:lvl6pPr>
            <a:lvl7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lt1"/>
                </a:solidFill>
              </a:defRPr>
            </a:lvl7pPr>
            <a:lvl8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lt1"/>
                </a:solidFill>
              </a:defRPr>
            </a:lvl8pPr>
            <a:lvl9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rPr lang="es-ES" b="0" dirty="0"/>
              <a:t>Con el objeto de exponer en el ESP información confiable y representativa de la realidad</a:t>
            </a:r>
            <a:endParaRPr lang="es-AR" b="0" dirty="0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7958336" y="345715"/>
            <a:ext cx="4233664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es-ES" sz="1800" b="1" dirty="0">
                <a:latin typeface="+mn-lt"/>
                <a:ea typeface="+mn-ea"/>
                <a:cs typeface="+mn-cs"/>
              </a:rPr>
              <a:t>Aspectos a Considerar en el Procedimiento de Prescripción</a:t>
            </a:r>
            <a:endParaRPr lang="es-AR" sz="1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6526924" y="1511078"/>
            <a:ext cx="515007" cy="362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echa derecha 15"/>
          <p:cNvSpPr/>
          <p:nvPr/>
        </p:nvSpPr>
        <p:spPr>
          <a:xfrm>
            <a:off x="6526922" y="2753372"/>
            <a:ext cx="515007" cy="362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echa derecha 16"/>
          <p:cNvSpPr/>
          <p:nvPr/>
        </p:nvSpPr>
        <p:spPr>
          <a:xfrm>
            <a:off x="6526923" y="5668658"/>
            <a:ext cx="515007" cy="362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build="allAtOnce"/>
      <p:bldP spid="7" grpId="0" animBg="1"/>
      <p:bldP spid="8" grpId="0" animBg="1"/>
      <p:bldP spid="10" grpId="0" animBg="1"/>
      <p:bldP spid="15" grpId="0"/>
      <p:bldP spid="3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496462" y="616405"/>
            <a:ext cx="4834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INCOBRABILIDAD DE CRÉDITOS</a:t>
            </a:r>
            <a:endParaRPr lang="en-US" sz="2400" b="1" dirty="0"/>
          </a:p>
        </p:txBody>
      </p:sp>
      <p:sp>
        <p:nvSpPr>
          <p:cNvPr id="13" name="Rectángulo 12"/>
          <p:cNvSpPr/>
          <p:nvPr/>
        </p:nvSpPr>
        <p:spPr>
          <a:xfrm>
            <a:off x="1914732" y="5107530"/>
            <a:ext cx="2620946" cy="692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Causantes</a:t>
            </a:r>
            <a:endParaRPr lang="en-US" sz="2000" b="1" dirty="0"/>
          </a:p>
        </p:txBody>
      </p:sp>
      <p:sp>
        <p:nvSpPr>
          <p:cNvPr id="14" name="Rectángulo 13"/>
          <p:cNvSpPr/>
          <p:nvPr/>
        </p:nvSpPr>
        <p:spPr>
          <a:xfrm>
            <a:off x="1914732" y="1423992"/>
            <a:ext cx="2620946" cy="692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Normativa</a:t>
            </a:r>
            <a:endParaRPr lang="en-US" sz="2000" b="1" dirty="0"/>
          </a:p>
        </p:txBody>
      </p:sp>
      <p:sp>
        <p:nvSpPr>
          <p:cNvPr id="15" name="Rectángulo 14"/>
          <p:cNvSpPr/>
          <p:nvPr/>
        </p:nvSpPr>
        <p:spPr>
          <a:xfrm>
            <a:off x="1914732" y="2527762"/>
            <a:ext cx="2620946" cy="692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Alcance</a:t>
            </a:r>
            <a:endParaRPr lang="en-US" sz="2000" b="1" dirty="0"/>
          </a:p>
        </p:txBody>
      </p:sp>
      <p:sp>
        <p:nvSpPr>
          <p:cNvPr id="16" name="Rectángulo 15"/>
          <p:cNvSpPr/>
          <p:nvPr/>
        </p:nvSpPr>
        <p:spPr>
          <a:xfrm>
            <a:off x="1914732" y="3580377"/>
            <a:ext cx="2620946" cy="692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Características </a:t>
            </a:r>
            <a:endParaRPr lang="en-US" sz="2000" b="1" dirty="0"/>
          </a:p>
        </p:txBody>
      </p:sp>
      <p:sp>
        <p:nvSpPr>
          <p:cNvPr id="18" name="Abrir llave 17"/>
          <p:cNvSpPr/>
          <p:nvPr/>
        </p:nvSpPr>
        <p:spPr>
          <a:xfrm>
            <a:off x="4636625" y="2533350"/>
            <a:ext cx="212812" cy="80814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brir llave 19"/>
          <p:cNvSpPr/>
          <p:nvPr/>
        </p:nvSpPr>
        <p:spPr>
          <a:xfrm>
            <a:off x="4683922" y="3580377"/>
            <a:ext cx="212812" cy="80814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brir llave 21"/>
          <p:cNvSpPr/>
          <p:nvPr/>
        </p:nvSpPr>
        <p:spPr>
          <a:xfrm>
            <a:off x="4711762" y="4819209"/>
            <a:ext cx="232269" cy="136087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10 CuadroTexto"/>
          <p:cNvSpPr txBox="1"/>
          <p:nvPr/>
        </p:nvSpPr>
        <p:spPr>
          <a:xfrm>
            <a:off x="5984294" y="1602079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itchFamily="34" charset="0"/>
                <a:cs typeface="Arial" pitchFamily="34" charset="0"/>
              </a:rPr>
              <a:t>LEGISLACION LOCAL</a:t>
            </a:r>
          </a:p>
        </p:txBody>
      </p:sp>
      <p:sp>
        <p:nvSpPr>
          <p:cNvPr id="26" name="26 Flecha derecha"/>
          <p:cNvSpPr/>
          <p:nvPr/>
        </p:nvSpPr>
        <p:spPr>
          <a:xfrm>
            <a:off x="4683922" y="1628307"/>
            <a:ext cx="115212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9 CuadroTexto"/>
          <p:cNvSpPr txBox="1"/>
          <p:nvPr/>
        </p:nvSpPr>
        <p:spPr>
          <a:xfrm>
            <a:off x="4896734" y="2558818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itchFamily="34" charset="0"/>
                <a:cs typeface="Arial" pitchFamily="34" charset="0"/>
              </a:rPr>
              <a:t>EXCLUIDOS LOS DE NATURALEZA TRIBUTARIA</a:t>
            </a:r>
          </a:p>
        </p:txBody>
      </p:sp>
      <p:sp>
        <p:nvSpPr>
          <p:cNvPr id="30" name="34 CuadroTexto"/>
          <p:cNvSpPr txBox="1"/>
          <p:nvPr/>
        </p:nvSpPr>
        <p:spPr>
          <a:xfrm>
            <a:off x="4896734" y="291885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itchFamily="34" charset="0"/>
                <a:cs typeface="Arial" pitchFamily="34" charset="0"/>
              </a:rPr>
              <a:t>ORIGINADOS EN GASTOS, RECURSOS, ASIENTOS MANUALES </a:t>
            </a:r>
          </a:p>
        </p:txBody>
      </p:sp>
      <p:sp>
        <p:nvSpPr>
          <p:cNvPr id="31" name="12 CuadroTexto"/>
          <p:cNvSpPr txBox="1"/>
          <p:nvPr/>
        </p:nvSpPr>
        <p:spPr>
          <a:xfrm>
            <a:off x="4997681" y="3633534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itchFamily="34" charset="0"/>
                <a:cs typeface="Arial" pitchFamily="34" charset="0"/>
              </a:rPr>
              <a:t>NO EXTINGUE DERECHOS</a:t>
            </a:r>
          </a:p>
        </p:txBody>
      </p:sp>
      <p:sp>
        <p:nvSpPr>
          <p:cNvPr id="42" name="13 CuadroTexto"/>
          <p:cNvSpPr txBox="1"/>
          <p:nvPr/>
        </p:nvSpPr>
        <p:spPr>
          <a:xfrm>
            <a:off x="4997681" y="3898031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itchFamily="34" charset="0"/>
                <a:cs typeface="Arial" pitchFamily="34" charset="0"/>
              </a:rPr>
              <a:t>NO QUITA RESPONSABILIDAD</a:t>
            </a:r>
          </a:p>
        </p:txBody>
      </p:sp>
      <p:sp>
        <p:nvSpPr>
          <p:cNvPr id="43" name="29 CuadroTexto"/>
          <p:cNvSpPr txBox="1"/>
          <p:nvPr/>
        </p:nvSpPr>
        <p:spPr>
          <a:xfrm>
            <a:off x="4997681" y="4175030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itchFamily="34" charset="0"/>
                <a:cs typeface="Arial" pitchFamily="34" charset="0"/>
              </a:rPr>
              <a:t>ANALISIS COSTO BENEFICIO</a:t>
            </a:r>
          </a:p>
        </p:txBody>
      </p:sp>
      <p:sp>
        <p:nvSpPr>
          <p:cNvPr id="44" name="24 CuadroTexto"/>
          <p:cNvSpPr txBox="1"/>
          <p:nvPr/>
        </p:nvSpPr>
        <p:spPr>
          <a:xfrm>
            <a:off x="4944031" y="4761383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200" dirty="0">
                <a:latin typeface="Arial" pitchFamily="34" charset="0"/>
                <a:cs typeface="Arial" pitchFamily="34" charset="0"/>
              </a:rPr>
              <a:t> Prescripción</a:t>
            </a:r>
          </a:p>
          <a:p>
            <a:pPr>
              <a:buFont typeface="Arial" pitchFamily="34" charset="0"/>
              <a:buChar char="•"/>
            </a:pPr>
            <a:r>
              <a:rPr lang="es-ES" sz="1200" dirty="0">
                <a:latin typeface="Arial" pitchFamily="34" charset="0"/>
                <a:cs typeface="Arial" pitchFamily="34" charset="0"/>
              </a:rPr>
              <a:t> Relación costo beneficio de su recupero</a:t>
            </a:r>
          </a:p>
          <a:p>
            <a:pPr>
              <a:buFont typeface="Arial" pitchFamily="34" charset="0"/>
              <a:buChar char="•"/>
            </a:pPr>
            <a:r>
              <a:rPr lang="es-ES" sz="1200" dirty="0">
                <a:latin typeface="Arial" pitchFamily="34" charset="0"/>
                <a:cs typeface="Arial" pitchFamily="34" charset="0"/>
              </a:rPr>
              <a:t> Procedimientos para cobro agotados</a:t>
            </a:r>
          </a:p>
          <a:p>
            <a:pPr>
              <a:buFont typeface="Arial" pitchFamily="34" charset="0"/>
              <a:buChar char="•"/>
            </a:pPr>
            <a:r>
              <a:rPr lang="es-ES" sz="1200" dirty="0">
                <a:latin typeface="Arial" pitchFamily="34" charset="0"/>
                <a:cs typeface="Arial" pitchFamily="34" charset="0"/>
              </a:rPr>
              <a:t> Cesación de pagos</a:t>
            </a:r>
          </a:p>
          <a:p>
            <a:pPr>
              <a:buFont typeface="Arial" pitchFamily="34" charset="0"/>
              <a:buChar char="•"/>
            </a:pPr>
            <a:r>
              <a:rPr lang="es-ES" sz="1200" dirty="0">
                <a:latin typeface="Arial" pitchFamily="34" charset="0"/>
                <a:cs typeface="Arial" pitchFamily="34" charset="0"/>
              </a:rPr>
              <a:t> Concurso preventivo o quiebra</a:t>
            </a:r>
          </a:p>
          <a:p>
            <a:pPr>
              <a:buFont typeface="Arial" pitchFamily="34" charset="0"/>
              <a:buChar char="•"/>
            </a:pPr>
            <a:r>
              <a:rPr lang="es-ES" sz="1200" dirty="0">
                <a:latin typeface="Arial" pitchFamily="34" charset="0"/>
                <a:cs typeface="Arial" pitchFamily="34" charset="0"/>
              </a:rPr>
              <a:t> Desaparición del deudor </a:t>
            </a:r>
          </a:p>
          <a:p>
            <a:pPr>
              <a:buFont typeface="Arial" pitchFamily="34" charset="0"/>
              <a:buChar char="•"/>
            </a:pPr>
            <a:r>
              <a:rPr lang="es-ES" sz="1200" dirty="0">
                <a:latin typeface="Arial" pitchFamily="34" charset="0"/>
                <a:cs typeface="Arial" pitchFamily="34" charset="0"/>
              </a:rPr>
              <a:t> Otros índices</a:t>
            </a:r>
          </a:p>
        </p:txBody>
      </p:sp>
    </p:spTree>
    <p:extLst>
      <p:ext uri="{BB962C8B-B14F-4D97-AF65-F5344CB8AC3E}">
        <p14:creationId xmlns:p14="http://schemas.microsoft.com/office/powerpoint/2010/main" val="382899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2" grpId="0" animBg="1"/>
      <p:bldP spid="25" grpId="0"/>
      <p:bldP spid="26" grpId="0" animBg="1"/>
      <p:bldP spid="29" grpId="0"/>
      <p:bldP spid="30" grpId="0"/>
      <p:bldP spid="31" grpId="0"/>
      <p:bldP spid="42" grpId="0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944385" y="592866"/>
            <a:ext cx="5640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s-ES" sz="2000" dirty="0"/>
              <a:t>REGISTRO INCOBRABILIDAD DE CREDITOS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639616" y="2492896"/>
            <a:ext cx="55446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5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/>
              <a:t>CONTABLE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625" y="3007463"/>
            <a:ext cx="53054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2639616" y="3933056"/>
            <a:ext cx="53285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5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/>
              <a:t>PRESUPUESTARIO Y CONTABLE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1625" y="4653137"/>
            <a:ext cx="53054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Cerrar llave"/>
          <p:cNvSpPr/>
          <p:nvPr/>
        </p:nvSpPr>
        <p:spPr>
          <a:xfrm>
            <a:off x="8184232" y="4653136"/>
            <a:ext cx="864096" cy="1512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9192344" y="4869160"/>
            <a:ext cx="1368152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Ejemplo 1: Devengado de Gastos Objeto 6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639616" y="1349701"/>
            <a:ext cx="2620946" cy="692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Registros</a:t>
            </a:r>
            <a:endParaRPr lang="en-US" sz="2000" b="1" dirty="0"/>
          </a:p>
        </p:txBody>
      </p:sp>
      <p:sp>
        <p:nvSpPr>
          <p:cNvPr id="15" name="Abrir llave 14"/>
          <p:cNvSpPr/>
          <p:nvPr/>
        </p:nvSpPr>
        <p:spPr>
          <a:xfrm>
            <a:off x="5408806" y="1330154"/>
            <a:ext cx="212812" cy="80814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22 CuadroTexto"/>
          <p:cNvSpPr txBox="1"/>
          <p:nvPr/>
        </p:nvSpPr>
        <p:spPr>
          <a:xfrm>
            <a:off x="5608503" y="1370329"/>
            <a:ext cx="1534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itchFamily="34" charset="0"/>
                <a:cs typeface="Arial" pitchFamily="34" charset="0"/>
              </a:rPr>
              <a:t>CONTABLES</a:t>
            </a:r>
          </a:p>
        </p:txBody>
      </p:sp>
      <p:sp>
        <p:nvSpPr>
          <p:cNvPr id="17" name="23 CuadroTexto"/>
          <p:cNvSpPr txBox="1"/>
          <p:nvPr/>
        </p:nvSpPr>
        <p:spPr>
          <a:xfrm>
            <a:off x="5608503" y="1730369"/>
            <a:ext cx="3146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itchFamily="34" charset="0"/>
                <a:cs typeface="Arial" pitchFamily="34" charset="0"/>
              </a:rPr>
              <a:t>PRESUPUESTARIOS Y CONTABLES</a:t>
            </a:r>
          </a:p>
        </p:txBody>
      </p:sp>
    </p:spTree>
    <p:extLst>
      <p:ext uri="{BB962C8B-B14F-4D97-AF65-F5344CB8AC3E}">
        <p14:creationId xmlns:p14="http://schemas.microsoft.com/office/powerpoint/2010/main" val="408689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2" grpId="0" animBg="1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2970814" y="869306"/>
            <a:ext cx="53285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5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/>
              <a:t>PRESUPUESTARIO Y CONTABLE</a:t>
            </a:r>
          </a:p>
        </p:txBody>
      </p:sp>
      <p:sp>
        <p:nvSpPr>
          <p:cNvPr id="13" name="12 Cerrar llave"/>
          <p:cNvSpPr/>
          <p:nvPr/>
        </p:nvSpPr>
        <p:spPr>
          <a:xfrm>
            <a:off x="7680176" y="1857142"/>
            <a:ext cx="432246" cy="151216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 redondeado"/>
          <p:cNvSpPr/>
          <p:nvPr/>
        </p:nvSpPr>
        <p:spPr>
          <a:xfrm>
            <a:off x="8299406" y="2066016"/>
            <a:ext cx="2704926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Ejemplo 2: Devengado de Recursos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577" y="1785135"/>
            <a:ext cx="53054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576" y="4152267"/>
            <a:ext cx="53054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Cerrar llave"/>
          <p:cNvSpPr/>
          <p:nvPr/>
        </p:nvSpPr>
        <p:spPr>
          <a:xfrm>
            <a:off x="7752183" y="4152266"/>
            <a:ext cx="432246" cy="151216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 redondeado"/>
          <p:cNvSpPr/>
          <p:nvPr/>
        </p:nvSpPr>
        <p:spPr>
          <a:xfrm>
            <a:off x="8351612" y="4152266"/>
            <a:ext cx="2652720" cy="13681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Ejemplo 3: Devengado de Recursos – Sector Empresa 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7585002" y="546538"/>
            <a:ext cx="481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REGISTRO INCOBRABILIDAD DE CRÉDITOS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125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5" grpId="0" animBg="1"/>
      <p:bldP spid="16" grpId="0" animBg="1"/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5626100" y="660400"/>
            <a:ext cx="6565900" cy="757238"/>
          </a:xfr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ES" sz="2400" b="1" dirty="0">
                <a:latin typeface="+mn-lt"/>
                <a:ea typeface="+mn-ea"/>
                <a:cs typeface="+mn-cs"/>
              </a:rPr>
              <a:t>Aspectos a Considerar en el Procedimiento de Incobrabilidad</a:t>
            </a:r>
            <a:endParaRPr lang="es-AR" sz="2400" b="1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841251" y="1933129"/>
            <a:ext cx="80174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es-ES" sz="3200" dirty="0">
                <a:latin typeface="+mj-lt"/>
                <a:ea typeface="+mj-ea"/>
                <a:cs typeface="+mj-cs"/>
              </a:rPr>
              <a:t>1. Exposición en el Estado de Créditos</a:t>
            </a:r>
            <a:endParaRPr lang="es-AR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841251" y="4348945"/>
            <a:ext cx="81330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es-ES" sz="3200" dirty="0">
                <a:latin typeface="+mj-lt"/>
                <a:ea typeface="+mj-ea"/>
                <a:cs typeface="+mj-cs"/>
              </a:rPr>
              <a:t>3. Registración de la Incobrabilidad</a:t>
            </a:r>
            <a:endParaRPr lang="es-AR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1841251" y="3139538"/>
            <a:ext cx="6745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es-ES" sz="3200" dirty="0">
                <a:latin typeface="+mj-lt"/>
                <a:ea typeface="+mj-ea"/>
                <a:cs typeface="+mj-cs"/>
              </a:rPr>
              <a:t>2. Acto Administrativo</a:t>
            </a:r>
            <a:endParaRPr lang="es-AR" sz="3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4878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7318375" y="452438"/>
            <a:ext cx="4873625" cy="590550"/>
          </a:xfr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ES" sz="1800" b="1" dirty="0">
                <a:latin typeface="+mn-lt"/>
                <a:ea typeface="+mn-ea"/>
                <a:cs typeface="+mn-cs"/>
              </a:rPr>
              <a:t>Aspectos a Considerar en el Procedimiento de Incobrabilidad</a:t>
            </a:r>
            <a:endParaRPr lang="es-AR" sz="1800" b="1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75209" y="2143120"/>
            <a:ext cx="564360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es-ES" sz="3200" dirty="0">
                <a:latin typeface="+mj-lt"/>
                <a:ea typeface="+mj-ea"/>
                <a:cs typeface="+mj-cs"/>
              </a:rPr>
              <a:t>1. Exposición en el Estado de Créditos</a:t>
            </a:r>
            <a:endParaRPr lang="es-AR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2 Subtítulo"/>
          <p:cNvSpPr txBox="1">
            <a:spLocks/>
          </p:cNvSpPr>
          <p:nvPr/>
        </p:nvSpPr>
        <p:spPr>
          <a:xfrm>
            <a:off x="7100319" y="2285988"/>
            <a:ext cx="3483598" cy="11298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es-ES" sz="3200" dirty="0">
                <a:solidFill>
                  <a:schemeClr val="tx1"/>
                </a:solidFill>
              </a:rPr>
              <a:t>Clasificando aquellos créditos que califican como incobrables</a:t>
            </a:r>
            <a:endParaRPr lang="es-AR" sz="3200" dirty="0">
              <a:solidFill>
                <a:schemeClr val="tx1"/>
              </a:solidFill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5623035" y="2428870"/>
            <a:ext cx="1008993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5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/>
          <p:cNvSpPr txBox="1">
            <a:spLocks/>
          </p:cNvSpPr>
          <p:nvPr/>
        </p:nvSpPr>
        <p:spPr>
          <a:xfrm>
            <a:off x="1633179" y="907503"/>
            <a:ext cx="52768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es-ES" sz="3200" dirty="0">
                <a:latin typeface="+mj-lt"/>
                <a:ea typeface="+mj-ea"/>
                <a:cs typeface="+mj-cs"/>
              </a:rPr>
              <a:t>2. Acto Administrativo</a:t>
            </a:r>
            <a:endParaRPr lang="es-AR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2 Subtítulo"/>
          <p:cNvSpPr txBox="1">
            <a:spLocks/>
          </p:cNvSpPr>
          <p:nvPr/>
        </p:nvSpPr>
        <p:spPr>
          <a:xfrm>
            <a:off x="1738282" y="2519677"/>
            <a:ext cx="2700334" cy="1000132"/>
          </a:xfrm>
          <a:prstGeom prst="rect">
            <a:avLst/>
          </a:prstGeom>
          <a:ln w="28575" cap="flat" cmpd="sng" algn="ctr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es-ES" sz="3200" dirty="0">
                <a:solidFill>
                  <a:schemeClr val="tx1"/>
                </a:solidFill>
              </a:rPr>
              <a:t>Intervención del Servicio Jurídico </a:t>
            </a:r>
            <a:endParaRPr lang="es-AR" sz="3200" dirty="0">
              <a:solidFill>
                <a:schemeClr val="tx1"/>
              </a:solidFill>
            </a:endParaRPr>
          </a:p>
        </p:txBody>
      </p:sp>
      <p:sp>
        <p:nvSpPr>
          <p:cNvPr id="20" name="2 Subtítulo"/>
          <p:cNvSpPr txBox="1">
            <a:spLocks/>
          </p:cNvSpPr>
          <p:nvPr/>
        </p:nvSpPr>
        <p:spPr>
          <a:xfrm>
            <a:off x="4810116" y="2519677"/>
            <a:ext cx="2700334" cy="1000132"/>
          </a:xfrm>
          <a:prstGeom prst="rect">
            <a:avLst/>
          </a:prstGeom>
          <a:ln w="28575" cap="flat" cmpd="sng" algn="ctr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es-ES" sz="3200" dirty="0">
                <a:solidFill>
                  <a:schemeClr val="tx1"/>
                </a:solidFill>
              </a:rPr>
              <a:t>Dictamen de Fiscalía de Estado</a:t>
            </a:r>
            <a:endParaRPr lang="es-AR" sz="3200" dirty="0">
              <a:solidFill>
                <a:schemeClr val="tx1"/>
              </a:solidFill>
            </a:endParaRPr>
          </a:p>
        </p:txBody>
      </p:sp>
      <p:sp>
        <p:nvSpPr>
          <p:cNvPr id="21" name="2 Subtítulo"/>
          <p:cNvSpPr txBox="1">
            <a:spLocks/>
          </p:cNvSpPr>
          <p:nvPr/>
        </p:nvSpPr>
        <p:spPr>
          <a:xfrm>
            <a:off x="7881950" y="2519677"/>
            <a:ext cx="2700334" cy="1000132"/>
          </a:xfrm>
          <a:prstGeom prst="rect">
            <a:avLst/>
          </a:prstGeom>
          <a:ln w="28575" cap="flat" cmpd="sng" algn="ctr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es-ES" sz="3200" dirty="0">
                <a:solidFill>
                  <a:schemeClr val="tx1"/>
                </a:solidFill>
              </a:rPr>
              <a:t>Decreto del Poder Ejecutivo</a:t>
            </a:r>
            <a:endParaRPr lang="es-AR" sz="3200" dirty="0">
              <a:solidFill>
                <a:schemeClr val="tx1"/>
              </a:solidFill>
            </a:endParaRPr>
          </a:p>
        </p:txBody>
      </p:sp>
      <p:sp>
        <p:nvSpPr>
          <p:cNvPr id="22" name="2 Subtítulo"/>
          <p:cNvSpPr txBox="1">
            <a:spLocks/>
          </p:cNvSpPr>
          <p:nvPr/>
        </p:nvSpPr>
        <p:spPr>
          <a:xfrm>
            <a:off x="1738282" y="4162751"/>
            <a:ext cx="8786874" cy="1143008"/>
          </a:xfrm>
          <a:prstGeom prst="rect">
            <a:avLst/>
          </a:prstGeom>
          <a:ln w="28575" cap="flat" cmpd="sng" algn="ctr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/>
          <a:p>
            <a:pPr algn="just"/>
            <a:r>
              <a:rPr lang="es-ES" sz="3200" dirty="0">
                <a:solidFill>
                  <a:schemeClr val="tx1"/>
                </a:solidFill>
              </a:rPr>
              <a:t>Nación es necesaria la intervención favorable del Servicio Jurídico y de la Auditoria Interna, y puede dictarla el Jefe de Gabinete de Ministros, los titulares de cada Ministerio, el señor Secretario General la Presidencia de la Nación.</a:t>
            </a:r>
            <a:endParaRPr lang="es-AR" sz="3200" dirty="0">
              <a:solidFill>
                <a:schemeClr val="tx1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ctrTitle" idx="4294967295"/>
          </p:nvPr>
        </p:nvSpPr>
        <p:spPr>
          <a:xfrm>
            <a:off x="7667625" y="490538"/>
            <a:ext cx="4524375" cy="590550"/>
          </a:xfr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ES" sz="1800" b="1" dirty="0">
                <a:latin typeface="+mn-lt"/>
                <a:ea typeface="+mn-ea"/>
                <a:cs typeface="+mn-cs"/>
              </a:rPr>
              <a:t>Aspectos a Considerar en el Procedimiento de Incobrabilidad</a:t>
            </a:r>
            <a:endParaRPr lang="es-AR" sz="18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2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allAtOnce" animBg="1"/>
      <p:bldP spid="20" grpId="0" build="allAtOnce" animBg="1"/>
      <p:bldP spid="21" grpId="0" build="allAtOnce" animBg="1"/>
      <p:bldP spid="22" grpId="0" build="allAtOnce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842769" y="1877438"/>
            <a:ext cx="5000660" cy="1769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es-ES" sz="3200" dirty="0">
                <a:latin typeface="+mj-lt"/>
                <a:ea typeface="+mj-ea"/>
                <a:cs typeface="+mj-cs"/>
              </a:rPr>
              <a:t>3. Registración de la Incobrabilidad</a:t>
            </a:r>
            <a:endParaRPr lang="es-AR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7056063" y="2020305"/>
            <a:ext cx="3632957" cy="15532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defPPr>
              <a:defRPr lang="en-US"/>
            </a:defPPr>
            <a:lvl1pPr algn="ctr" defTabSz="914400">
              <a:spcBef>
                <a:spcPct val="2000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Con el objeto de exponer en el ESP información confiable y representativa de la realidad</a:t>
            </a:r>
            <a:endParaRPr lang="es-AR" dirty="0"/>
          </a:p>
        </p:txBody>
      </p:sp>
      <p:sp>
        <p:nvSpPr>
          <p:cNvPr id="14" name="1 Título"/>
          <p:cNvSpPr>
            <a:spLocks noGrp="1"/>
          </p:cNvSpPr>
          <p:nvPr>
            <p:ph type="ctrTitle" idx="4294967295"/>
          </p:nvPr>
        </p:nvSpPr>
        <p:spPr>
          <a:xfrm>
            <a:off x="7667625" y="490538"/>
            <a:ext cx="4524375" cy="590550"/>
          </a:xfr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ES" sz="1800" b="1" dirty="0">
                <a:latin typeface="+mn-lt"/>
                <a:ea typeface="+mn-ea"/>
                <a:cs typeface="+mn-cs"/>
              </a:rPr>
              <a:t>Aspectos a Considerar en el Procedimiento de Incobrabilidad</a:t>
            </a:r>
            <a:endParaRPr lang="es-AR" sz="1800" b="1" dirty="0">
              <a:latin typeface="+mn-lt"/>
              <a:ea typeface="+mn-ea"/>
              <a:cs typeface="+mn-cs"/>
            </a:endParaRPr>
          </a:p>
        </p:txBody>
      </p:sp>
      <p:sp>
        <p:nvSpPr>
          <p:cNvPr id="20" name="Flecha derecha 19"/>
          <p:cNvSpPr/>
          <p:nvPr/>
        </p:nvSpPr>
        <p:spPr>
          <a:xfrm>
            <a:off x="5612525" y="2476514"/>
            <a:ext cx="1008993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0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4" grpId="0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Subtítulo"/>
          <p:cNvSpPr txBox="1">
            <a:spLocks/>
          </p:cNvSpPr>
          <p:nvPr/>
        </p:nvSpPr>
        <p:spPr>
          <a:xfrm>
            <a:off x="445509" y="1428736"/>
            <a:ext cx="3422298" cy="1000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algn="ctr" defTabSz="914400">
              <a:spcBef>
                <a:spcPct val="2000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sz="2000" dirty="0"/>
              <a:t>Comprobantes de ejercicios anteriores con errores en la carga.</a:t>
            </a:r>
            <a:endParaRPr lang="es-AR" sz="2000" dirty="0"/>
          </a:p>
        </p:txBody>
      </p:sp>
      <p:sp>
        <p:nvSpPr>
          <p:cNvPr id="3" name="2 Subtítulo"/>
          <p:cNvSpPr txBox="1">
            <a:spLocks/>
          </p:cNvSpPr>
          <p:nvPr/>
        </p:nvSpPr>
        <p:spPr>
          <a:xfrm>
            <a:off x="6217547" y="1428736"/>
            <a:ext cx="2947198" cy="1000132"/>
          </a:xfrm>
          <a:prstGeom prst="rect">
            <a:avLst/>
          </a:prstGeom>
          <a:ln w="38100" cap="flat" cmpd="sng" algn="ctr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200" dirty="0">
                <a:solidFill>
                  <a:schemeClr val="tx1"/>
                </a:solidFill>
              </a:rPr>
              <a:t>Las jurisdicciones suelen dejarlos hasta que prescriban.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445509" y="2648607"/>
            <a:ext cx="3422298" cy="13768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algn="ctr" defTabSz="914400">
              <a:spcBef>
                <a:spcPct val="2000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sz="2000" dirty="0"/>
              <a:t>Afectan la información expuesta en la contabilidad de la jurisdicción</a:t>
            </a:r>
            <a:endParaRPr lang="es-AR" sz="2000" dirty="0"/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445509" y="4298735"/>
            <a:ext cx="3422297" cy="1000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algn="ctr" defTabSz="914400">
              <a:spcBef>
                <a:spcPct val="20000"/>
              </a:spcBef>
              <a:defRPr sz="20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Autorizar un procedimiento para dar la baja a esos saldos</a:t>
            </a:r>
            <a:endParaRPr lang="es-AR" dirty="0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5791257" y="4298739"/>
            <a:ext cx="5759184" cy="1000132"/>
          </a:xfrm>
          <a:prstGeom prst="rect">
            <a:avLst/>
          </a:prstGeom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200" dirty="0">
                <a:solidFill>
                  <a:schemeClr val="tx1"/>
                </a:solidFill>
              </a:rPr>
              <a:t>Tener en cuenta: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</a:t>
            </a:r>
            <a:r>
              <a:rPr kumimoji="0" lang="es-E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Legal que lo autorice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sz="3200" baseline="0" dirty="0">
                <a:solidFill>
                  <a:schemeClr val="tx1"/>
                </a:solidFill>
              </a:rPr>
              <a:t>Intervención</a:t>
            </a:r>
            <a:r>
              <a:rPr lang="es-ES" sz="3200" dirty="0">
                <a:solidFill>
                  <a:schemeClr val="tx1"/>
                </a:solidFill>
              </a:rPr>
              <a:t> de la Contaduría General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sz="3200" dirty="0">
                <a:solidFill>
                  <a:schemeClr val="tx1"/>
                </a:solidFill>
              </a:rPr>
              <a:t>Documentación que justifique la baja y justifique el error</a:t>
            </a: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476764" y="5540214"/>
            <a:ext cx="10628986" cy="1000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en-US"/>
            </a:defPPr>
            <a:lvl1pPr algn="ctr" defTabSz="914400">
              <a:spcBef>
                <a:spcPct val="2000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Objetivo: no mantener saldos erróneos en la contabilidad de la jurisdicción</a:t>
            </a:r>
          </a:p>
          <a:p>
            <a:endParaRPr lang="es-ES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7368900" y="476917"/>
            <a:ext cx="4797972" cy="3416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b="1" cap="all" baseline="0"/>
            </a:lvl1pPr>
          </a:lstStyle>
          <a:p>
            <a:r>
              <a:rPr lang="es-ES" dirty="0"/>
              <a:t>Baja de Saldos en el Activo y Pasivo</a:t>
            </a:r>
            <a:endParaRPr lang="es-AR" dirty="0"/>
          </a:p>
        </p:txBody>
      </p:sp>
      <p:sp>
        <p:nvSpPr>
          <p:cNvPr id="12" name="Flecha derecha 11"/>
          <p:cNvSpPr/>
          <p:nvPr/>
        </p:nvSpPr>
        <p:spPr>
          <a:xfrm>
            <a:off x="4453174" y="1576552"/>
            <a:ext cx="956441" cy="483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echa derecha 12"/>
          <p:cNvSpPr/>
          <p:nvPr/>
        </p:nvSpPr>
        <p:spPr>
          <a:xfrm>
            <a:off x="4453174" y="4526163"/>
            <a:ext cx="956441" cy="483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6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  <p:bldP spid="4" grpId="0" build="allAtOnce" animBg="1"/>
      <p:bldP spid="5" grpId="0" animBg="1"/>
      <p:bldP spid="6" grpId="0" animBg="1"/>
      <p:bldP spid="7" grpId="0" build="p" animBg="1"/>
      <p:bldP spid="10" grpId="0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4153" y="977462"/>
            <a:ext cx="9448800" cy="4038405"/>
          </a:xfrm>
        </p:spPr>
        <p:txBody>
          <a:bodyPr>
            <a:normAutofit fontScale="90000"/>
          </a:bodyPr>
          <a:lstStyle/>
          <a:p>
            <a:pPr algn="ctr">
              <a:lnSpc>
                <a:spcPct val="114000"/>
              </a:lnSpc>
            </a:pPr>
            <a:r>
              <a:rPr lang="es-ES" b="1" dirty="0"/>
              <a:t>PRESCRIPCIÓN DE DEUDA E INCOBRABILIDAD DE CRÉDITOS EN EL </a:t>
            </a:r>
            <a:br>
              <a:rPr lang="es-ES" b="1" dirty="0"/>
            </a:br>
            <a:r>
              <a:rPr lang="es-ES" b="1" dirty="0"/>
              <a:t>SECTOR PÚBLICO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67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8686800" y="750186"/>
            <a:ext cx="3915103" cy="3416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b="1" cap="all" baseline="0"/>
            </a:lvl1pPr>
          </a:lstStyle>
          <a:p>
            <a:r>
              <a:rPr lang="es-ES" dirty="0"/>
              <a:t>CONSIDERACIONES FINALES</a:t>
            </a:r>
            <a:endParaRPr lang="es-AR" dirty="0"/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1560786" y="1936531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Font typeface="Arial" panose="020B0604020202020204" pitchFamily="34" charset="0"/>
              <a:buNone/>
            </a:pPr>
            <a:r>
              <a:rPr lang="es-ES" dirty="0"/>
              <a:t>Implementar procedimientos para depurar la contabilidad, sin perder de vista la necesidad de un marco normativo que los regule.</a:t>
            </a:r>
          </a:p>
          <a:p>
            <a:pPr indent="0" algn="just">
              <a:buFont typeface="Arial" panose="020B0604020202020204" pitchFamily="34" charset="0"/>
              <a:buNone/>
            </a:pPr>
            <a:r>
              <a:rPr lang="es-ES" dirty="0"/>
              <a:t>Estos procedimientos implican modificaciones en los sistemas de gestión e implementación o modificación del marco normativo.</a:t>
            </a:r>
          </a:p>
          <a:p>
            <a:pPr indent="0" algn="just">
              <a:buFont typeface="Arial" panose="020B0604020202020204" pitchFamily="34" charset="0"/>
              <a:buNone/>
            </a:pPr>
            <a:r>
              <a:rPr lang="es-ES" dirty="0"/>
              <a:t>El objetivo de estos procedimientos es reflejar la realidad de las jurisdicciones. Y exponer información confiable y representativa de la realidad en el Estado de Situación Financiera.</a:t>
            </a:r>
          </a:p>
        </p:txBody>
      </p:sp>
    </p:spTree>
    <p:extLst>
      <p:ext uri="{BB962C8B-B14F-4D97-AF65-F5344CB8AC3E}">
        <p14:creationId xmlns:p14="http://schemas.microsoft.com/office/powerpoint/2010/main" val="374194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20898" y="1795346"/>
            <a:ext cx="7214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latin typeface="Bernard MT Condensed" panose="02050806060905020404" pitchFamily="18" charset="0"/>
              </a:rPr>
              <a:t>MUCHAS GRACIAS</a:t>
            </a:r>
            <a:endParaRPr lang="en-US" sz="80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47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767" y="836342"/>
            <a:ext cx="4840480" cy="153886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684078" y="2899316"/>
            <a:ext cx="7214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latin typeface="Bernard MT Condensed" panose="02050806060905020404" pitchFamily="18" charset="0"/>
              </a:rPr>
              <a:t>PREGUNTAS</a:t>
            </a:r>
            <a:endParaRPr lang="en-US" sz="80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2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6124" y="1474075"/>
            <a:ext cx="2459420" cy="10510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Res. N° 2/ACGRA/2019</a:t>
            </a:r>
            <a:endParaRPr lang="en-US" dirty="0"/>
          </a:p>
        </p:txBody>
      </p:sp>
      <p:sp>
        <p:nvSpPr>
          <p:cNvPr id="3" name="Flecha abajo 2"/>
          <p:cNvSpPr/>
          <p:nvPr/>
        </p:nvSpPr>
        <p:spPr>
          <a:xfrm rot="16200000">
            <a:off x="2764221" y="1799895"/>
            <a:ext cx="336331" cy="39939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3279229" y="1421522"/>
            <a:ext cx="2459420" cy="11561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Marco Conceptual Contable para el Sector Público Argentino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6285188" y="1421522"/>
            <a:ext cx="2459420" cy="11561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Objetivos de los estados contables</a:t>
            </a:r>
            <a:endParaRPr lang="en-US" dirty="0"/>
          </a:p>
        </p:txBody>
      </p:sp>
      <p:sp>
        <p:nvSpPr>
          <p:cNvPr id="6" name="Flecha abajo 5"/>
          <p:cNvSpPr/>
          <p:nvPr/>
        </p:nvSpPr>
        <p:spPr>
          <a:xfrm rot="16200000">
            <a:off x="5843753" y="1799894"/>
            <a:ext cx="336331" cy="39939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/>
          <p:cNvSpPr/>
          <p:nvPr/>
        </p:nvSpPr>
        <p:spPr>
          <a:xfrm>
            <a:off x="9364720" y="1421522"/>
            <a:ext cx="2459420" cy="11561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Proporcionar información útil para la toma de decisiones</a:t>
            </a:r>
            <a:endParaRPr lang="en-US" dirty="0"/>
          </a:p>
        </p:txBody>
      </p:sp>
      <p:sp>
        <p:nvSpPr>
          <p:cNvPr id="8" name="Flecha abajo 7"/>
          <p:cNvSpPr/>
          <p:nvPr/>
        </p:nvSpPr>
        <p:spPr>
          <a:xfrm rot="16200000">
            <a:off x="8923285" y="1799894"/>
            <a:ext cx="336331" cy="39939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126124" y="2824654"/>
            <a:ext cx="2459420" cy="10510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INFORMACIÓN</a:t>
            </a:r>
            <a:endParaRPr lang="en-US" b="1" dirty="0"/>
          </a:p>
        </p:txBody>
      </p:sp>
      <p:sp>
        <p:nvSpPr>
          <p:cNvPr id="10" name="Flecha abajo 9"/>
          <p:cNvSpPr/>
          <p:nvPr/>
        </p:nvSpPr>
        <p:spPr>
          <a:xfrm rot="16200000">
            <a:off x="2774731" y="3329928"/>
            <a:ext cx="336331" cy="39939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3279229" y="2824654"/>
            <a:ext cx="2459420" cy="10510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Situación y evolución</a:t>
            </a:r>
            <a:endParaRPr lang="en-U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596053" y="2899793"/>
            <a:ext cx="693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Debe reflejar</a:t>
            </a:r>
            <a:endParaRPr lang="en-US" sz="1200" dirty="0"/>
          </a:p>
        </p:txBody>
      </p:sp>
      <p:cxnSp>
        <p:nvCxnSpPr>
          <p:cNvPr id="14" name="Conector recto de flecha 13"/>
          <p:cNvCxnSpPr/>
          <p:nvPr/>
        </p:nvCxnSpPr>
        <p:spPr>
          <a:xfrm flipV="1">
            <a:off x="5980390" y="3009319"/>
            <a:ext cx="420416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6537433" y="2824654"/>
            <a:ext cx="1839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Patrimonial</a:t>
            </a:r>
            <a:endParaRPr lang="en-US" b="1" dirty="0"/>
          </a:p>
        </p:txBody>
      </p:sp>
      <p:cxnSp>
        <p:nvCxnSpPr>
          <p:cNvPr id="17" name="Conector recto de flecha 16"/>
          <p:cNvCxnSpPr/>
          <p:nvPr/>
        </p:nvCxnSpPr>
        <p:spPr>
          <a:xfrm flipV="1">
            <a:off x="5996163" y="3288226"/>
            <a:ext cx="420416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6537432" y="3137025"/>
            <a:ext cx="1839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Económica</a:t>
            </a:r>
            <a:endParaRPr lang="en-US" b="1" dirty="0"/>
          </a:p>
        </p:txBody>
      </p:sp>
      <p:cxnSp>
        <p:nvCxnSpPr>
          <p:cNvPr id="19" name="Conector recto de flecha 18"/>
          <p:cNvCxnSpPr/>
          <p:nvPr/>
        </p:nvCxnSpPr>
        <p:spPr>
          <a:xfrm flipV="1">
            <a:off x="5996163" y="3597968"/>
            <a:ext cx="420416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6553206" y="3413303"/>
            <a:ext cx="1839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Financiera</a:t>
            </a:r>
            <a:endParaRPr lang="en-US" b="1" dirty="0"/>
          </a:p>
        </p:txBody>
      </p:sp>
      <p:sp>
        <p:nvSpPr>
          <p:cNvPr id="21" name="Flecha abajo 20"/>
          <p:cNvSpPr/>
          <p:nvPr/>
        </p:nvSpPr>
        <p:spPr>
          <a:xfrm rot="16200000">
            <a:off x="8240125" y="3105494"/>
            <a:ext cx="336331" cy="39939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ángulo 22"/>
          <p:cNvSpPr/>
          <p:nvPr/>
        </p:nvSpPr>
        <p:spPr>
          <a:xfrm>
            <a:off x="9091450" y="2835940"/>
            <a:ext cx="2459420" cy="10510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Del Ente</a:t>
            </a:r>
            <a:endParaRPr lang="en-US" dirty="0"/>
          </a:p>
        </p:txBody>
      </p:sp>
      <p:sp>
        <p:nvSpPr>
          <p:cNvPr id="24" name="CuadroTexto 23"/>
          <p:cNvSpPr txBox="1"/>
          <p:nvPr/>
        </p:nvSpPr>
        <p:spPr>
          <a:xfrm>
            <a:off x="3289738" y="4183117"/>
            <a:ext cx="2448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Pertinencia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Relevancia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Representación fiel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Confidencialidad</a:t>
            </a:r>
            <a:endParaRPr lang="en-US" sz="1600" dirty="0"/>
          </a:p>
        </p:txBody>
      </p:sp>
      <p:sp>
        <p:nvSpPr>
          <p:cNvPr id="25" name="Flecha doblada hacia arriba 24"/>
          <p:cNvSpPr/>
          <p:nvPr/>
        </p:nvSpPr>
        <p:spPr>
          <a:xfrm rot="5400000">
            <a:off x="1904671" y="4006744"/>
            <a:ext cx="1029607" cy="115194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adroTexto 25"/>
          <p:cNvSpPr txBox="1"/>
          <p:nvPr/>
        </p:nvSpPr>
        <p:spPr>
          <a:xfrm>
            <a:off x="378372" y="4197822"/>
            <a:ext cx="1334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Atributos</a:t>
            </a:r>
            <a:endParaRPr lang="en-US" dirty="0"/>
          </a:p>
        </p:txBody>
      </p:sp>
      <p:sp>
        <p:nvSpPr>
          <p:cNvPr id="27" name="Rectángulo 26"/>
          <p:cNvSpPr/>
          <p:nvPr/>
        </p:nvSpPr>
        <p:spPr>
          <a:xfrm>
            <a:off x="136633" y="5342705"/>
            <a:ext cx="2459420" cy="10510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/>
              <a:t>Características cualitativas de la información a producir</a:t>
            </a:r>
            <a:endParaRPr lang="en-US" sz="1600" dirty="0"/>
          </a:p>
        </p:txBody>
      </p:sp>
      <p:sp>
        <p:nvSpPr>
          <p:cNvPr id="28" name="Rectángulo 27"/>
          <p:cNvSpPr/>
          <p:nvPr/>
        </p:nvSpPr>
        <p:spPr>
          <a:xfrm>
            <a:off x="3384332" y="5342705"/>
            <a:ext cx="2459420" cy="10510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/>
              <a:t>Momento de reconocimiento de las transacciones</a:t>
            </a:r>
            <a:endParaRPr lang="en-US" sz="1600" dirty="0"/>
          </a:p>
        </p:txBody>
      </p:sp>
      <p:sp>
        <p:nvSpPr>
          <p:cNvPr id="29" name="Rectángulo 28"/>
          <p:cNvSpPr/>
          <p:nvPr/>
        </p:nvSpPr>
        <p:spPr>
          <a:xfrm>
            <a:off x="6285188" y="5337358"/>
            <a:ext cx="2459420" cy="10510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/>
              <a:t>Elementos de los Estados Contables</a:t>
            </a:r>
            <a:endParaRPr lang="en-US" sz="1600" dirty="0"/>
          </a:p>
        </p:txBody>
      </p:sp>
      <p:sp>
        <p:nvSpPr>
          <p:cNvPr id="30" name="Rectángulo 29"/>
          <p:cNvSpPr/>
          <p:nvPr/>
        </p:nvSpPr>
        <p:spPr>
          <a:xfrm>
            <a:off x="9091450" y="5337358"/>
            <a:ext cx="2459420" cy="10510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/>
              <a:t>Estados Contables Básicos</a:t>
            </a:r>
            <a:endParaRPr lang="en-US" sz="16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10100442" y="511665"/>
            <a:ext cx="2301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INTRODUCCIÓN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524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6" grpId="0"/>
      <p:bldP spid="18" grpId="0"/>
      <p:bldP spid="20" grpId="0"/>
      <p:bldP spid="21" grpId="0" animBg="1"/>
      <p:bldP spid="23" grpId="0" animBg="1"/>
      <p:bldP spid="24" grpId="0"/>
      <p:bldP spid="25" grpId="0" animBg="1"/>
      <p:bldP spid="26" grpId="0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1797" y="2748451"/>
            <a:ext cx="2459420" cy="10510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Análisis de la baja de Activos y Pasivos</a:t>
            </a:r>
            <a:endParaRPr lang="en-US" sz="2000" b="1" dirty="0"/>
          </a:p>
        </p:txBody>
      </p:sp>
      <p:sp>
        <p:nvSpPr>
          <p:cNvPr id="4" name="Rectángulo 3"/>
          <p:cNvSpPr/>
          <p:nvPr/>
        </p:nvSpPr>
        <p:spPr>
          <a:xfrm>
            <a:off x="4062250" y="1999591"/>
            <a:ext cx="2459420" cy="11561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PRESCRIPCIÓN</a:t>
            </a:r>
            <a:endParaRPr lang="en-US" b="1" dirty="0"/>
          </a:p>
        </p:txBody>
      </p:sp>
      <p:sp>
        <p:nvSpPr>
          <p:cNvPr id="5" name="Rectángulo 4"/>
          <p:cNvSpPr/>
          <p:nvPr/>
        </p:nvSpPr>
        <p:spPr>
          <a:xfrm>
            <a:off x="4062250" y="3481090"/>
            <a:ext cx="2459420" cy="11561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INCOBRABILIDAD</a:t>
            </a:r>
            <a:endParaRPr lang="en-US" b="1" dirty="0"/>
          </a:p>
        </p:txBody>
      </p:sp>
      <p:sp>
        <p:nvSpPr>
          <p:cNvPr id="7" name="Rectángulo 6"/>
          <p:cNvSpPr/>
          <p:nvPr/>
        </p:nvSpPr>
        <p:spPr>
          <a:xfrm>
            <a:off x="7924802" y="2461995"/>
            <a:ext cx="3731170" cy="15603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Activos y Pasivos reconocidos en el Estado de Situación Patrimonial deben reflejar la realidad del ente</a:t>
            </a:r>
            <a:endParaRPr lang="en-US" dirty="0"/>
          </a:p>
        </p:txBody>
      </p:sp>
      <p:sp>
        <p:nvSpPr>
          <p:cNvPr id="13" name="Flecha derecha 12"/>
          <p:cNvSpPr/>
          <p:nvPr/>
        </p:nvSpPr>
        <p:spPr>
          <a:xfrm rot="20178358">
            <a:off x="2964145" y="2833521"/>
            <a:ext cx="914400" cy="268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echa derecha 30"/>
          <p:cNvSpPr/>
          <p:nvPr/>
        </p:nvSpPr>
        <p:spPr>
          <a:xfrm rot="1777341">
            <a:off x="2950289" y="3582671"/>
            <a:ext cx="914400" cy="268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errar llave 14"/>
          <p:cNvSpPr/>
          <p:nvPr/>
        </p:nvSpPr>
        <p:spPr>
          <a:xfrm>
            <a:off x="6858456" y="1999591"/>
            <a:ext cx="430924" cy="2548756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adroTexto 32"/>
          <p:cNvSpPr txBox="1"/>
          <p:nvPr/>
        </p:nvSpPr>
        <p:spPr>
          <a:xfrm>
            <a:off x="10100442" y="511665"/>
            <a:ext cx="2301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INTRODUCCIÓN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50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13" grpId="0" animBg="1"/>
      <p:bldP spid="31" grpId="0" animBg="1"/>
      <p:bldP spid="15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8735" y="1592313"/>
            <a:ext cx="2459420" cy="10510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Jurisdicciones participantes</a:t>
            </a:r>
            <a:endParaRPr lang="en-US" sz="20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3447393" y="1240667"/>
            <a:ext cx="4519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Buenos 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Ciudad Autónoma de Buenos 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San Juan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Santa 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Tucumán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Aportes de Nación</a:t>
            </a:r>
            <a:endParaRPr lang="en-US" dirty="0"/>
          </a:p>
        </p:txBody>
      </p:sp>
      <p:sp>
        <p:nvSpPr>
          <p:cNvPr id="6" name="Abrir llave 5"/>
          <p:cNvSpPr/>
          <p:nvPr/>
        </p:nvSpPr>
        <p:spPr>
          <a:xfrm>
            <a:off x="3026979" y="1072055"/>
            <a:ext cx="420414" cy="201798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echa derecha 7"/>
          <p:cNvSpPr/>
          <p:nvPr/>
        </p:nvSpPr>
        <p:spPr>
          <a:xfrm>
            <a:off x="683173" y="3541987"/>
            <a:ext cx="662152" cy="388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/>
          <p:cNvSpPr txBox="1"/>
          <p:nvPr/>
        </p:nvSpPr>
        <p:spPr>
          <a:xfrm>
            <a:off x="1629103" y="3514241"/>
            <a:ext cx="7273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Diferentes metodologías de registro entre las jurisdicciones</a:t>
            </a:r>
            <a:endParaRPr lang="en-US" dirty="0"/>
          </a:p>
        </p:txBody>
      </p:sp>
      <p:sp>
        <p:nvSpPr>
          <p:cNvPr id="14" name="Flecha derecha 13"/>
          <p:cNvSpPr/>
          <p:nvPr/>
        </p:nvSpPr>
        <p:spPr>
          <a:xfrm>
            <a:off x="683173" y="4202670"/>
            <a:ext cx="662152" cy="388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adroTexto 15"/>
          <p:cNvSpPr txBox="1"/>
          <p:nvPr/>
        </p:nvSpPr>
        <p:spPr>
          <a:xfrm>
            <a:off x="1629103" y="3960934"/>
            <a:ext cx="7273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Particularidades de los registros, según se trate de Administración Central, Organismos Descentralizados o Sector Empresas, Sociedades y otros entes</a:t>
            </a:r>
            <a:endParaRPr lang="en-US" dirty="0"/>
          </a:p>
        </p:txBody>
      </p:sp>
      <p:sp>
        <p:nvSpPr>
          <p:cNvPr id="17" name="Flecha derecha 16"/>
          <p:cNvSpPr/>
          <p:nvPr/>
        </p:nvSpPr>
        <p:spPr>
          <a:xfrm>
            <a:off x="683173" y="4956367"/>
            <a:ext cx="662152" cy="388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adroTexto 17"/>
          <p:cNvSpPr txBox="1"/>
          <p:nvPr/>
        </p:nvSpPr>
        <p:spPr>
          <a:xfrm>
            <a:off x="1629103" y="4975917"/>
            <a:ext cx="7273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Plazo general de prescripción</a:t>
            </a:r>
            <a:endParaRPr lang="en-US" dirty="0"/>
          </a:p>
        </p:txBody>
      </p:sp>
      <p:sp>
        <p:nvSpPr>
          <p:cNvPr id="19" name="Flecha derecha 18"/>
          <p:cNvSpPr/>
          <p:nvPr/>
        </p:nvSpPr>
        <p:spPr>
          <a:xfrm>
            <a:off x="683173" y="5515623"/>
            <a:ext cx="662152" cy="388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adroTexto 19"/>
          <p:cNvSpPr txBox="1"/>
          <p:nvPr/>
        </p:nvSpPr>
        <p:spPr>
          <a:xfrm>
            <a:off x="1629103" y="5487877"/>
            <a:ext cx="7273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Rol fundamental de las Direcciones Generales. </a:t>
            </a:r>
            <a:endParaRPr lang="en-US" dirty="0"/>
          </a:p>
        </p:txBody>
      </p:sp>
      <p:sp>
        <p:nvSpPr>
          <p:cNvPr id="21" name="Flecha derecha 20"/>
          <p:cNvSpPr/>
          <p:nvPr/>
        </p:nvSpPr>
        <p:spPr>
          <a:xfrm>
            <a:off x="683173" y="6099579"/>
            <a:ext cx="662152" cy="388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adroTexto 21"/>
          <p:cNvSpPr txBox="1"/>
          <p:nvPr/>
        </p:nvSpPr>
        <p:spPr>
          <a:xfrm>
            <a:off x="1629103" y="6071833"/>
            <a:ext cx="7273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Participación de las Contadurías Generales</a:t>
            </a:r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9816662" y="546538"/>
            <a:ext cx="237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CONSIDERACIONES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380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8" grpId="0" animBg="1"/>
      <p:bldP spid="9" grpId="0"/>
      <p:bldP spid="14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680028" y="546538"/>
            <a:ext cx="272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MARCO NORMATIVO</a:t>
            </a:r>
            <a:endParaRPr lang="en-US" b="1" dirty="0"/>
          </a:p>
        </p:txBody>
      </p:sp>
      <p:sp>
        <p:nvSpPr>
          <p:cNvPr id="3" name="Rectángulo 2"/>
          <p:cNvSpPr/>
          <p:nvPr/>
        </p:nvSpPr>
        <p:spPr>
          <a:xfrm>
            <a:off x="120531" y="1538455"/>
            <a:ext cx="2459420" cy="10510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Código Civil y Comercial de la Nación</a:t>
            </a:r>
            <a:endParaRPr lang="en-US" sz="2000" b="1" dirty="0"/>
          </a:p>
        </p:txBody>
      </p:sp>
      <p:sp>
        <p:nvSpPr>
          <p:cNvPr id="10" name="Rectángulo 9"/>
          <p:cNvSpPr/>
          <p:nvPr/>
        </p:nvSpPr>
        <p:spPr>
          <a:xfrm>
            <a:off x="120531" y="3008124"/>
            <a:ext cx="2459420" cy="13011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Leyes de Administración Financiera y de Contabilidad</a:t>
            </a:r>
            <a:endParaRPr lang="en-US" sz="2000" b="1" dirty="0"/>
          </a:p>
        </p:txBody>
      </p:sp>
      <p:sp>
        <p:nvSpPr>
          <p:cNvPr id="11" name="Rectángulo 10"/>
          <p:cNvSpPr/>
          <p:nvPr/>
        </p:nvSpPr>
        <p:spPr>
          <a:xfrm>
            <a:off x="120531" y="4708168"/>
            <a:ext cx="2459420" cy="13011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Resoluciones de ACGRA</a:t>
            </a:r>
            <a:endParaRPr lang="en-US" sz="2000" b="1" dirty="0"/>
          </a:p>
        </p:txBody>
      </p:sp>
      <p:sp>
        <p:nvSpPr>
          <p:cNvPr id="12" name="Flecha derecha 11"/>
          <p:cNvSpPr/>
          <p:nvPr/>
        </p:nvSpPr>
        <p:spPr>
          <a:xfrm>
            <a:off x="2942897" y="5202621"/>
            <a:ext cx="525517" cy="283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ángulo 12"/>
          <p:cNvSpPr/>
          <p:nvPr/>
        </p:nvSpPr>
        <p:spPr>
          <a:xfrm>
            <a:off x="3831360" y="4750209"/>
            <a:ext cx="2459420" cy="13011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Res. N°2/ACGRA/2019</a:t>
            </a:r>
          </a:p>
          <a:p>
            <a:pPr algn="ctr"/>
            <a:r>
              <a:rPr lang="es-ES" sz="1400" dirty="0"/>
              <a:t>(Marco conceptual contable para el Sector Público Argentino)</a:t>
            </a:r>
            <a:endParaRPr lang="en-US" sz="1400" dirty="0"/>
          </a:p>
        </p:txBody>
      </p:sp>
      <p:sp>
        <p:nvSpPr>
          <p:cNvPr id="14" name="Flecha derecha 13"/>
          <p:cNvSpPr/>
          <p:nvPr/>
        </p:nvSpPr>
        <p:spPr>
          <a:xfrm>
            <a:off x="6600497" y="4918841"/>
            <a:ext cx="588579" cy="4256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echa derecha 14"/>
          <p:cNvSpPr/>
          <p:nvPr/>
        </p:nvSpPr>
        <p:spPr>
          <a:xfrm>
            <a:off x="6600496" y="5486400"/>
            <a:ext cx="588579" cy="4256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ángulo redondeado 15"/>
          <p:cNvSpPr/>
          <p:nvPr/>
        </p:nvSpPr>
        <p:spPr>
          <a:xfrm>
            <a:off x="7693572" y="4750209"/>
            <a:ext cx="1534511" cy="5943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ACTIVO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7693571" y="5402083"/>
            <a:ext cx="1534511" cy="5943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PASIVO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lecha derecha 17"/>
          <p:cNvSpPr/>
          <p:nvPr/>
        </p:nvSpPr>
        <p:spPr>
          <a:xfrm>
            <a:off x="2869325" y="3179379"/>
            <a:ext cx="599090" cy="4256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echa derecha 18"/>
          <p:cNvSpPr/>
          <p:nvPr/>
        </p:nvSpPr>
        <p:spPr>
          <a:xfrm>
            <a:off x="2869324" y="3746938"/>
            <a:ext cx="599090" cy="4256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ángulo redondeado 19"/>
          <p:cNvSpPr/>
          <p:nvPr/>
        </p:nvSpPr>
        <p:spPr>
          <a:xfrm>
            <a:off x="3683876" y="2981848"/>
            <a:ext cx="2916621" cy="5943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Prescripción de deudas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3683875" y="3633722"/>
            <a:ext cx="2916621" cy="5943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Incobrabilidad de créditos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Flecha derecha 21"/>
          <p:cNvSpPr/>
          <p:nvPr/>
        </p:nvSpPr>
        <p:spPr>
          <a:xfrm>
            <a:off x="6815957" y="3758765"/>
            <a:ext cx="525517" cy="283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echa derecha 22"/>
          <p:cNvSpPr/>
          <p:nvPr/>
        </p:nvSpPr>
        <p:spPr>
          <a:xfrm>
            <a:off x="6815958" y="3097924"/>
            <a:ext cx="525517" cy="283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adroTexto 23"/>
          <p:cNvSpPr txBox="1"/>
          <p:nvPr/>
        </p:nvSpPr>
        <p:spPr>
          <a:xfrm>
            <a:off x="7556936" y="3055147"/>
            <a:ext cx="222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8 jurisdicciones</a:t>
            </a:r>
            <a:endParaRPr lang="en-US" dirty="0"/>
          </a:p>
        </p:txBody>
      </p:sp>
      <p:sp>
        <p:nvSpPr>
          <p:cNvPr id="25" name="CuadroTexto 24"/>
          <p:cNvSpPr txBox="1"/>
          <p:nvPr/>
        </p:nvSpPr>
        <p:spPr>
          <a:xfrm>
            <a:off x="7556935" y="3581692"/>
            <a:ext cx="4635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Todas las jurisdicciones con excepción de la provincia de Río Negro</a:t>
            </a:r>
            <a:endParaRPr lang="en-US" dirty="0"/>
          </a:p>
        </p:txBody>
      </p:sp>
      <p:sp>
        <p:nvSpPr>
          <p:cNvPr id="26" name="Flecha derecha 25"/>
          <p:cNvSpPr/>
          <p:nvPr/>
        </p:nvSpPr>
        <p:spPr>
          <a:xfrm>
            <a:off x="2737945" y="1538455"/>
            <a:ext cx="599090" cy="4256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ángulo redondeado 26"/>
          <p:cNvSpPr/>
          <p:nvPr/>
        </p:nvSpPr>
        <p:spPr>
          <a:xfrm>
            <a:off x="3602759" y="1528419"/>
            <a:ext cx="2916621" cy="5943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Prescripción de deudas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lecha derecha 27"/>
          <p:cNvSpPr/>
          <p:nvPr/>
        </p:nvSpPr>
        <p:spPr>
          <a:xfrm>
            <a:off x="6710857" y="1649465"/>
            <a:ext cx="525517" cy="283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adroTexto 28"/>
          <p:cNvSpPr txBox="1"/>
          <p:nvPr/>
        </p:nvSpPr>
        <p:spPr>
          <a:xfrm>
            <a:off x="7427851" y="1507261"/>
            <a:ext cx="2974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Libro Sexto – Título I – artículos 2532 y 2565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48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 animBg="1"/>
      <p:bldP spid="27" grpId="0" animBg="1"/>
      <p:bldP spid="28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902262" y="546538"/>
            <a:ext cx="3499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PRESCRIPCIÓN DE DEUDAS</a:t>
            </a:r>
            <a:endParaRPr lang="en-US" b="1" dirty="0"/>
          </a:p>
        </p:txBody>
      </p:sp>
      <p:sp>
        <p:nvSpPr>
          <p:cNvPr id="5" name="Abrir llave 4"/>
          <p:cNvSpPr/>
          <p:nvPr/>
        </p:nvSpPr>
        <p:spPr>
          <a:xfrm>
            <a:off x="4683922" y="1754997"/>
            <a:ext cx="212812" cy="80814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1962029" y="5724256"/>
            <a:ext cx="2620946" cy="692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Registros</a:t>
            </a:r>
            <a:endParaRPr lang="en-US" sz="2000" b="1" dirty="0"/>
          </a:p>
        </p:txBody>
      </p:sp>
      <p:sp>
        <p:nvSpPr>
          <p:cNvPr id="13" name="Rectángulo 12"/>
          <p:cNvSpPr/>
          <p:nvPr/>
        </p:nvSpPr>
        <p:spPr>
          <a:xfrm>
            <a:off x="1962029" y="4677852"/>
            <a:ext cx="2620946" cy="692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Prolongación de plazos</a:t>
            </a:r>
            <a:endParaRPr lang="en-US" sz="2000" b="1" dirty="0"/>
          </a:p>
        </p:txBody>
      </p:sp>
      <p:sp>
        <p:nvSpPr>
          <p:cNvPr id="14" name="Rectángulo 13"/>
          <p:cNvSpPr/>
          <p:nvPr/>
        </p:nvSpPr>
        <p:spPr>
          <a:xfrm>
            <a:off x="1962029" y="1757291"/>
            <a:ext cx="2620946" cy="692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Normativa</a:t>
            </a:r>
            <a:endParaRPr lang="en-US" sz="2000" b="1" dirty="0"/>
          </a:p>
        </p:txBody>
      </p:sp>
      <p:sp>
        <p:nvSpPr>
          <p:cNvPr id="15" name="Rectángulo 14"/>
          <p:cNvSpPr/>
          <p:nvPr/>
        </p:nvSpPr>
        <p:spPr>
          <a:xfrm>
            <a:off x="1962029" y="2657642"/>
            <a:ext cx="2620946" cy="692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Requisitos</a:t>
            </a:r>
            <a:endParaRPr lang="en-US" sz="2000" b="1" dirty="0"/>
          </a:p>
        </p:txBody>
      </p:sp>
      <p:sp>
        <p:nvSpPr>
          <p:cNvPr id="16" name="Rectángulo 15"/>
          <p:cNvSpPr/>
          <p:nvPr/>
        </p:nvSpPr>
        <p:spPr>
          <a:xfrm>
            <a:off x="1962029" y="3712302"/>
            <a:ext cx="2620946" cy="692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Plazos</a:t>
            </a:r>
            <a:endParaRPr lang="en-US" sz="2000" b="1" dirty="0"/>
          </a:p>
        </p:txBody>
      </p:sp>
      <p:sp>
        <p:nvSpPr>
          <p:cNvPr id="18" name="Abrir llave 17"/>
          <p:cNvSpPr/>
          <p:nvPr/>
        </p:nvSpPr>
        <p:spPr>
          <a:xfrm>
            <a:off x="4683922" y="2648687"/>
            <a:ext cx="212812" cy="80814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brir llave 19"/>
          <p:cNvSpPr/>
          <p:nvPr/>
        </p:nvSpPr>
        <p:spPr>
          <a:xfrm>
            <a:off x="4683922" y="3707199"/>
            <a:ext cx="212812" cy="80814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brir llave 21"/>
          <p:cNvSpPr/>
          <p:nvPr/>
        </p:nvSpPr>
        <p:spPr>
          <a:xfrm>
            <a:off x="4683922" y="4642517"/>
            <a:ext cx="212812" cy="80814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brir llave 23"/>
          <p:cNvSpPr/>
          <p:nvPr/>
        </p:nvSpPr>
        <p:spPr>
          <a:xfrm>
            <a:off x="4731219" y="5704709"/>
            <a:ext cx="212812" cy="80814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9 CuadroTexto"/>
          <p:cNvSpPr txBox="1"/>
          <p:nvPr/>
        </p:nvSpPr>
        <p:spPr>
          <a:xfrm>
            <a:off x="4930916" y="1827255"/>
            <a:ext cx="3529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itchFamily="34" charset="0"/>
                <a:cs typeface="Arial" pitchFamily="34" charset="0"/>
              </a:rPr>
              <a:t>CODIGO CIVIL Y COMERCIAL DE NACIÓN (arts. 2532 a 2565 Libro Sexto Tomo I</a:t>
            </a:r>
          </a:p>
        </p:txBody>
      </p:sp>
      <p:sp>
        <p:nvSpPr>
          <p:cNvPr id="28" name="10 CuadroTexto"/>
          <p:cNvSpPr txBox="1"/>
          <p:nvPr/>
        </p:nvSpPr>
        <p:spPr>
          <a:xfrm>
            <a:off x="4930915" y="2293927"/>
            <a:ext cx="3222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itchFamily="34" charset="0"/>
                <a:cs typeface="Arial" pitchFamily="34" charset="0"/>
              </a:rPr>
              <a:t>LEGISLACIÓN LOCAL</a:t>
            </a:r>
          </a:p>
        </p:txBody>
      </p:sp>
      <p:sp>
        <p:nvSpPr>
          <p:cNvPr id="32" name="12 CuadroTexto"/>
          <p:cNvSpPr txBox="1"/>
          <p:nvPr/>
        </p:nvSpPr>
        <p:spPr>
          <a:xfrm>
            <a:off x="4930916" y="2712450"/>
            <a:ext cx="3529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itchFamily="34" charset="0"/>
                <a:cs typeface="Arial" pitchFamily="34" charset="0"/>
              </a:rPr>
              <a:t>INACCION DEL TITULAR</a:t>
            </a:r>
          </a:p>
        </p:txBody>
      </p:sp>
      <p:sp>
        <p:nvSpPr>
          <p:cNvPr id="33" name="13 CuadroTexto"/>
          <p:cNvSpPr txBox="1"/>
          <p:nvPr/>
        </p:nvSpPr>
        <p:spPr>
          <a:xfrm>
            <a:off x="4930916" y="3144498"/>
            <a:ext cx="3529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itchFamily="34" charset="0"/>
                <a:cs typeface="Arial" pitchFamily="34" charset="0"/>
              </a:rPr>
              <a:t>TRANSCURSO DEL TIEMPO</a:t>
            </a:r>
          </a:p>
        </p:txBody>
      </p:sp>
      <p:sp>
        <p:nvSpPr>
          <p:cNvPr id="34" name="15 CuadroTexto"/>
          <p:cNvSpPr txBox="1"/>
          <p:nvPr/>
        </p:nvSpPr>
        <p:spPr>
          <a:xfrm>
            <a:off x="4930916" y="3743328"/>
            <a:ext cx="138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itchFamily="34" charset="0"/>
                <a:cs typeface="Arial" pitchFamily="34" charset="0"/>
              </a:rPr>
              <a:t>GENERALES</a:t>
            </a:r>
          </a:p>
        </p:txBody>
      </p:sp>
      <p:sp>
        <p:nvSpPr>
          <p:cNvPr id="35" name="16 CuadroTexto"/>
          <p:cNvSpPr txBox="1"/>
          <p:nvPr/>
        </p:nvSpPr>
        <p:spPr>
          <a:xfrm>
            <a:off x="4930916" y="4186409"/>
            <a:ext cx="138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itchFamily="34" charset="0"/>
                <a:cs typeface="Arial" pitchFamily="34" charset="0"/>
              </a:rPr>
              <a:t>ESPECIFICOS</a:t>
            </a:r>
          </a:p>
        </p:txBody>
      </p:sp>
      <p:sp>
        <p:nvSpPr>
          <p:cNvPr id="36" name="24 Flecha derecha"/>
          <p:cNvSpPr/>
          <p:nvPr/>
        </p:nvSpPr>
        <p:spPr>
          <a:xfrm>
            <a:off x="6191055" y="3767667"/>
            <a:ext cx="844109" cy="342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26 CuadroTexto"/>
          <p:cNvSpPr txBox="1"/>
          <p:nvPr/>
        </p:nvSpPr>
        <p:spPr>
          <a:xfrm>
            <a:off x="7163163" y="3743328"/>
            <a:ext cx="2570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itchFamily="34" charset="0"/>
                <a:cs typeface="Arial" pitchFamily="34" charset="0"/>
              </a:rPr>
              <a:t>5 AÑOS (art 2560 CCyC Nación)</a:t>
            </a:r>
          </a:p>
        </p:txBody>
      </p:sp>
      <p:sp>
        <p:nvSpPr>
          <p:cNvPr id="38" name="18 CuadroTexto"/>
          <p:cNvSpPr txBox="1"/>
          <p:nvPr/>
        </p:nvSpPr>
        <p:spPr>
          <a:xfrm>
            <a:off x="4930916" y="4718179"/>
            <a:ext cx="1534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itchFamily="34" charset="0"/>
                <a:cs typeface="Arial" pitchFamily="34" charset="0"/>
              </a:rPr>
              <a:t>INTERRUPCION</a:t>
            </a:r>
          </a:p>
        </p:txBody>
      </p:sp>
      <p:sp>
        <p:nvSpPr>
          <p:cNvPr id="39" name="19 CuadroTexto"/>
          <p:cNvSpPr txBox="1"/>
          <p:nvPr/>
        </p:nvSpPr>
        <p:spPr>
          <a:xfrm>
            <a:off x="4930916" y="5150227"/>
            <a:ext cx="138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itchFamily="34" charset="0"/>
                <a:cs typeface="Arial" pitchFamily="34" charset="0"/>
              </a:rPr>
              <a:t>SUSPENSION</a:t>
            </a:r>
          </a:p>
        </p:txBody>
      </p:sp>
      <p:sp>
        <p:nvSpPr>
          <p:cNvPr id="40" name="22 CuadroTexto"/>
          <p:cNvSpPr txBox="1"/>
          <p:nvPr/>
        </p:nvSpPr>
        <p:spPr>
          <a:xfrm>
            <a:off x="4930916" y="5744884"/>
            <a:ext cx="1534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itchFamily="34" charset="0"/>
                <a:cs typeface="Arial" pitchFamily="34" charset="0"/>
              </a:rPr>
              <a:t>CONTABLES</a:t>
            </a:r>
          </a:p>
        </p:txBody>
      </p:sp>
      <p:sp>
        <p:nvSpPr>
          <p:cNvPr id="41" name="23 CuadroTexto"/>
          <p:cNvSpPr txBox="1"/>
          <p:nvPr/>
        </p:nvSpPr>
        <p:spPr>
          <a:xfrm>
            <a:off x="4930916" y="6104924"/>
            <a:ext cx="3146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itchFamily="34" charset="0"/>
                <a:cs typeface="Arial" pitchFamily="34" charset="0"/>
              </a:rPr>
              <a:t>PRESUPUESTARIOS Y CONTABLES</a:t>
            </a:r>
          </a:p>
        </p:txBody>
      </p:sp>
      <p:sp>
        <p:nvSpPr>
          <p:cNvPr id="25" name="Abrir llave 24"/>
          <p:cNvSpPr/>
          <p:nvPr/>
        </p:nvSpPr>
        <p:spPr>
          <a:xfrm flipH="1">
            <a:off x="7163163" y="2657642"/>
            <a:ext cx="325821" cy="810407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redondeado 2"/>
          <p:cNvSpPr/>
          <p:nvPr/>
        </p:nvSpPr>
        <p:spPr>
          <a:xfrm>
            <a:off x="7767145" y="2712450"/>
            <a:ext cx="1734207" cy="7555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Extinción de acciones derivadas de un derecho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678B1FD-5939-55EB-2137-22266BF3E1A0}"/>
              </a:ext>
            </a:extLst>
          </p:cNvPr>
          <p:cNvSpPr/>
          <p:nvPr/>
        </p:nvSpPr>
        <p:spPr>
          <a:xfrm>
            <a:off x="1962029" y="3722020"/>
            <a:ext cx="2620946" cy="692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Plazos</a:t>
            </a:r>
            <a:endParaRPr lang="en-US" sz="2000" b="1" dirty="0"/>
          </a:p>
        </p:txBody>
      </p:sp>
      <p:sp>
        <p:nvSpPr>
          <p:cNvPr id="6" name="Abrir llave 5">
            <a:extLst>
              <a:ext uri="{FF2B5EF4-FFF2-40B4-BE49-F238E27FC236}">
                <a16:creationId xmlns:a16="http://schemas.microsoft.com/office/drawing/2014/main" id="{52B858F1-CF1D-9587-272B-E37EE6BB0800}"/>
              </a:ext>
            </a:extLst>
          </p:cNvPr>
          <p:cNvSpPr/>
          <p:nvPr/>
        </p:nvSpPr>
        <p:spPr>
          <a:xfrm>
            <a:off x="4683922" y="3716917"/>
            <a:ext cx="212812" cy="80814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5 CuadroTexto">
            <a:extLst>
              <a:ext uri="{FF2B5EF4-FFF2-40B4-BE49-F238E27FC236}">
                <a16:creationId xmlns:a16="http://schemas.microsoft.com/office/drawing/2014/main" id="{F8250DEA-9278-17CA-7613-3995B45FB825}"/>
              </a:ext>
            </a:extLst>
          </p:cNvPr>
          <p:cNvSpPr txBox="1"/>
          <p:nvPr/>
        </p:nvSpPr>
        <p:spPr>
          <a:xfrm>
            <a:off x="4930916" y="3753046"/>
            <a:ext cx="138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itchFamily="34" charset="0"/>
                <a:cs typeface="Arial" pitchFamily="34" charset="0"/>
              </a:rPr>
              <a:t>GENERALES</a:t>
            </a:r>
          </a:p>
        </p:txBody>
      </p:sp>
      <p:sp>
        <p:nvSpPr>
          <p:cNvPr id="8" name="16 CuadroTexto">
            <a:extLst>
              <a:ext uri="{FF2B5EF4-FFF2-40B4-BE49-F238E27FC236}">
                <a16:creationId xmlns:a16="http://schemas.microsoft.com/office/drawing/2014/main" id="{A68C34E3-D0BF-E7C2-4051-E208BEC72C79}"/>
              </a:ext>
            </a:extLst>
          </p:cNvPr>
          <p:cNvSpPr txBox="1"/>
          <p:nvPr/>
        </p:nvSpPr>
        <p:spPr>
          <a:xfrm>
            <a:off x="4930916" y="4196127"/>
            <a:ext cx="138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itchFamily="34" charset="0"/>
                <a:cs typeface="Arial" pitchFamily="34" charset="0"/>
              </a:rPr>
              <a:t>ESPECIFICOS</a:t>
            </a:r>
          </a:p>
        </p:txBody>
      </p:sp>
      <p:sp>
        <p:nvSpPr>
          <p:cNvPr id="10" name="24 Flecha derecha">
            <a:extLst>
              <a:ext uri="{FF2B5EF4-FFF2-40B4-BE49-F238E27FC236}">
                <a16:creationId xmlns:a16="http://schemas.microsoft.com/office/drawing/2014/main" id="{7C386763-5A7C-D097-E27C-5DCB19B3B188}"/>
              </a:ext>
            </a:extLst>
          </p:cNvPr>
          <p:cNvSpPr/>
          <p:nvPr/>
        </p:nvSpPr>
        <p:spPr>
          <a:xfrm>
            <a:off x="6191055" y="3777385"/>
            <a:ext cx="844109" cy="342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75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7" grpId="0"/>
      <p:bldP spid="28" grpId="0"/>
      <p:bldP spid="32" grpId="0"/>
      <p:bldP spid="33" grpId="0"/>
      <p:bldP spid="34" grpId="0"/>
      <p:bldP spid="35" grpId="0"/>
      <p:bldP spid="36" grpId="0" animBg="1"/>
      <p:bldP spid="37" grpId="0"/>
      <p:bldP spid="38" grpId="0"/>
      <p:bldP spid="39" grpId="0"/>
      <p:bldP spid="40" grpId="0"/>
      <p:bldP spid="41" grpId="0"/>
      <p:bldP spid="25" grpId="0" animBg="1"/>
      <p:bldP spid="3" grpId="0" animBg="1"/>
      <p:bldP spid="4" grpId="0" animBg="1"/>
      <p:bldP spid="6" grpId="0" animBg="1"/>
      <p:bldP spid="7" grpId="0"/>
      <p:bldP spid="8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797759" y="963132"/>
            <a:ext cx="26661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>
                <a:latin typeface="Arial" pitchFamily="34" charset="0"/>
                <a:cs typeface="Arial" pitchFamily="34" charset="0"/>
              </a:rPr>
              <a:t>CONTABLE</a:t>
            </a:r>
          </a:p>
        </p:txBody>
      </p:sp>
      <p:sp>
        <p:nvSpPr>
          <p:cNvPr id="8" name="7 Cerrar llave"/>
          <p:cNvSpPr/>
          <p:nvPr/>
        </p:nvSpPr>
        <p:spPr>
          <a:xfrm>
            <a:off x="7680176" y="2007476"/>
            <a:ext cx="644018" cy="235762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errar llave"/>
          <p:cNvSpPr/>
          <p:nvPr/>
        </p:nvSpPr>
        <p:spPr>
          <a:xfrm>
            <a:off x="7680176" y="4725144"/>
            <a:ext cx="644018" cy="172901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8688288" y="2780928"/>
            <a:ext cx="2221450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Ejemplo 1: Devengado de Gastos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8688288" y="4905164"/>
            <a:ext cx="2221450" cy="12241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Ejemplo 2: Crédito originado con anterioridad a la implementación del sistema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914401" y="4725144"/>
            <a:ext cx="6401681" cy="3600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Asiento de apertura – Proveedores a pagar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1" y="1773908"/>
            <a:ext cx="6355136" cy="261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uadroTexto 11"/>
          <p:cNvSpPr txBox="1"/>
          <p:nvPr/>
        </p:nvSpPr>
        <p:spPr>
          <a:xfrm>
            <a:off x="7847463" y="593800"/>
            <a:ext cx="423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REGISTRO PRESCRIPCIÓN DE DEUDAS</a:t>
            </a:r>
            <a:endParaRPr lang="en-US" b="1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BFE84B7-3D62-1DA1-DFFE-BDC77EAF47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678"/>
          <a:stretch/>
        </p:blipFill>
        <p:spPr>
          <a:xfrm>
            <a:off x="923595" y="5113533"/>
            <a:ext cx="6401681" cy="156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9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1" grpId="0" animBg="1"/>
      <p:bldP spid="13" grpId="0" animBg="1"/>
      <p:bldP spid="10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063552" y="1052736"/>
            <a:ext cx="58326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>
                <a:latin typeface="Arial" pitchFamily="34" charset="0"/>
                <a:cs typeface="Arial" pitchFamily="34" charset="0"/>
              </a:rPr>
              <a:t>PRESUPUESTARIO Y CONTABLE</a:t>
            </a:r>
          </a:p>
        </p:txBody>
      </p:sp>
      <p:sp>
        <p:nvSpPr>
          <p:cNvPr id="8" name="7 Cerrar llave"/>
          <p:cNvSpPr/>
          <p:nvPr/>
        </p:nvSpPr>
        <p:spPr>
          <a:xfrm>
            <a:off x="7248128" y="1786759"/>
            <a:ext cx="864096" cy="241991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errar llave"/>
          <p:cNvSpPr/>
          <p:nvPr/>
        </p:nvSpPr>
        <p:spPr>
          <a:xfrm>
            <a:off x="7428148" y="4463643"/>
            <a:ext cx="864096" cy="232591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8292244" y="2528664"/>
            <a:ext cx="2551523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Ejemplo 1: Devengado de Gastos Objeto 2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8472264" y="5217289"/>
            <a:ext cx="2542577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Ejemplo 2: Devengado de Gastos Objeto 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153" y="1556792"/>
            <a:ext cx="6535376" cy="269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uadroTexto 9"/>
          <p:cNvSpPr txBox="1"/>
          <p:nvPr/>
        </p:nvSpPr>
        <p:spPr>
          <a:xfrm>
            <a:off x="7896200" y="593800"/>
            <a:ext cx="418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REGISTRO PRESCRIPCIÓN DE DEUDAS</a:t>
            </a:r>
            <a:endParaRPr lang="en-US" b="1" dirty="0"/>
          </a:p>
        </p:txBody>
      </p:sp>
      <p:pic>
        <p:nvPicPr>
          <p:cNvPr id="2056" name="Imagen 2055">
            <a:extLst>
              <a:ext uri="{FF2B5EF4-FFF2-40B4-BE49-F238E27FC236}">
                <a16:creationId xmlns:a16="http://schemas.microsoft.com/office/drawing/2014/main" id="{61326901-7B3A-E568-57AC-20C126820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52" y="4463643"/>
            <a:ext cx="6765995" cy="232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5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3" grpId="0" animBg="1"/>
      <p:bldP spid="11" grpId="0" animBg="1"/>
      <p:bldP spid="12" grpId="0" animBg="1"/>
      <p:bldP spid="10" grpId="0"/>
    </p:bldLst>
  </p:timing>
</p:sld>
</file>

<file path=ppt/theme/theme1.xml><?xml version="1.0" encoding="utf-8"?>
<a:theme xmlns:a="http://schemas.openxmlformats.org/drawingml/2006/main" name="Estela de condensación">
  <a:themeElements>
    <a:clrScheme name="Verde amari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403</TotalTime>
  <Words>861</Words>
  <Application>Microsoft Office PowerPoint</Application>
  <PresentationFormat>Panorámica</PresentationFormat>
  <Paragraphs>163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Bernard MT Condensed</vt:lpstr>
      <vt:lpstr>Century Gothic</vt:lpstr>
      <vt:lpstr>Tahoma</vt:lpstr>
      <vt:lpstr>Estela de condensación</vt:lpstr>
      <vt:lpstr>XXXVII Congreso Nacional de Contadurías Generales</vt:lpstr>
      <vt:lpstr>PRESCRIPCIÓN DE DEUDA E INCOBRABILIDAD DE CRÉDITOS EN EL  SECTOR PÚBLICO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Aspectos a Considerar en el Procedimiento de Prescripción</vt:lpstr>
      <vt:lpstr>2. Exposición en el estado de la deuda o pasivos</vt:lpstr>
      <vt:lpstr>Presentación de PowerPoint</vt:lpstr>
      <vt:lpstr>Presentación de PowerPoint</vt:lpstr>
      <vt:lpstr>Presentación de PowerPoint</vt:lpstr>
      <vt:lpstr>Aspectos a Considerar en el Procedimiento de Incobrabilidad</vt:lpstr>
      <vt:lpstr>Aspectos a Considerar en el Procedimiento de Incobrabilidad</vt:lpstr>
      <vt:lpstr>Aspectos a Considerar en el Procedimiento de Incobrabilidad</vt:lpstr>
      <vt:lpstr>Aspectos a Considerar en el Procedimiento de Incobrabilidad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PRESCRIPCIÓN DE DEUDA E INCOBRABILIDAD DE CRÉDITOS EN EL  SECTOR PÚBLICO</dc:title>
  <dc:creator>Melania Farias</dc:creator>
  <cp:lastModifiedBy>MELANIA FARIAS</cp:lastModifiedBy>
  <cp:revision>22</cp:revision>
  <cp:lastPrinted>2024-09-06T19:34:50Z</cp:lastPrinted>
  <dcterms:created xsi:type="dcterms:W3CDTF">2024-09-04T13:52:43Z</dcterms:created>
  <dcterms:modified xsi:type="dcterms:W3CDTF">2024-09-08T20:56:39Z</dcterms:modified>
</cp:coreProperties>
</file>