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83" r:id="rId11"/>
    <p:sldId id="282" r:id="rId12"/>
    <p:sldId id="266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277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94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4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2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9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255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7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9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8/12/2025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92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8/12/2025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7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8/12/2025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6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5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00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8/12/2025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8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68CA250C-CF5A-4736-9249-D6111F7C5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B887A-DB02-4431-8FDF-F517505C9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973632-34D9-A9B5-D1BC-935832353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2406" y="557783"/>
            <a:ext cx="5852698" cy="3130807"/>
          </a:xfrm>
        </p:spPr>
        <p:txBody>
          <a:bodyPr>
            <a:noAutofit/>
          </a:bodyPr>
          <a:lstStyle/>
          <a:p>
            <a:r>
              <a:rPr lang="es-MX" sz="4000" dirty="0"/>
              <a:t>IA en la Contaduría Pública: Transformando la Profesión para el Futuro</a:t>
            </a:r>
            <a:endParaRPr lang="es-AR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9B294C-2D02-066C-0269-8E32343C2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2406" y="3902206"/>
            <a:ext cx="5852698" cy="2240529"/>
          </a:xfrm>
        </p:spPr>
        <p:txBody>
          <a:bodyPr>
            <a:normAutofit/>
          </a:bodyPr>
          <a:lstStyle/>
          <a:p>
            <a:r>
              <a:rPr lang="es-AR" dirty="0"/>
              <a:t>CPN Cristian </a:t>
            </a:r>
            <a:r>
              <a:rPr lang="es-AR" dirty="0" err="1"/>
              <a:t>Esber</a:t>
            </a:r>
            <a:endParaRPr lang="es-AR" dirty="0"/>
          </a:p>
          <a:p>
            <a:r>
              <a:rPr lang="es-AR" dirty="0" err="1"/>
              <a:t>Esber</a:t>
            </a:r>
            <a:r>
              <a:rPr lang="es-AR" dirty="0"/>
              <a:t> Consultores</a:t>
            </a:r>
          </a:p>
        </p:txBody>
      </p:sp>
      <p:pic>
        <p:nvPicPr>
          <p:cNvPr id="4" name="Picture 3" descr="Fondo con red tecnológica">
            <a:extLst>
              <a:ext uri="{FF2B5EF4-FFF2-40B4-BE49-F238E27FC236}">
                <a16:creationId xmlns:a16="http://schemas.microsoft.com/office/drawing/2014/main" id="{13D226E1-BB6D-6F03-8478-BC8ECFFED1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908" r="8587" b="-1"/>
          <a:stretch>
            <a:fillRect/>
          </a:stretch>
        </p:blipFill>
        <p:spPr>
          <a:xfrm>
            <a:off x="20" y="10"/>
            <a:ext cx="5710632" cy="6857990"/>
          </a:xfrm>
          <a:custGeom>
            <a:avLst/>
            <a:gdLst/>
            <a:ahLst/>
            <a:cxnLst/>
            <a:rect l="l" t="t" r="r" b="b"/>
            <a:pathLst>
              <a:path w="5710652" h="6858000">
                <a:moveTo>
                  <a:pt x="4831301" y="0"/>
                </a:moveTo>
                <a:lnTo>
                  <a:pt x="5696109" y="0"/>
                </a:lnTo>
                <a:lnTo>
                  <a:pt x="5706418" y="42969"/>
                </a:lnTo>
                <a:cubicBezTo>
                  <a:pt x="5714414" y="100391"/>
                  <a:pt x="5711283" y="160329"/>
                  <a:pt x="5695333" y="219852"/>
                </a:cubicBezTo>
                <a:cubicBezTo>
                  <a:pt x="5631536" y="457945"/>
                  <a:pt x="5386806" y="599240"/>
                  <a:pt x="5148712" y="535443"/>
                </a:cubicBezTo>
                <a:cubicBezTo>
                  <a:pt x="4940381" y="479621"/>
                  <a:pt x="4806160" y="285271"/>
                  <a:pt x="4818599" y="78052"/>
                </a:cubicBezTo>
                <a:close/>
                <a:moveTo>
                  <a:pt x="0" y="0"/>
                </a:moveTo>
                <a:lnTo>
                  <a:pt x="545808" y="0"/>
                </a:lnTo>
                <a:lnTo>
                  <a:pt x="4212872" y="0"/>
                </a:lnTo>
                <a:lnTo>
                  <a:pt x="4204748" y="184996"/>
                </a:lnTo>
                <a:cubicBezTo>
                  <a:pt x="4203390" y="263520"/>
                  <a:pt x="4204263" y="341910"/>
                  <a:pt x="4207775" y="419995"/>
                </a:cubicBezTo>
                <a:cubicBezTo>
                  <a:pt x="4220964" y="709488"/>
                  <a:pt x="4449625" y="891535"/>
                  <a:pt x="4655737" y="1068099"/>
                </a:cubicBezTo>
                <a:cubicBezTo>
                  <a:pt x="5169527" y="1508061"/>
                  <a:pt x="5344373" y="2032158"/>
                  <a:pt x="5103604" y="2589405"/>
                </a:cubicBezTo>
                <a:cubicBezTo>
                  <a:pt x="5010230" y="2805523"/>
                  <a:pt x="4828675" y="2993264"/>
                  <a:pt x="4657611" y="3164269"/>
                </a:cubicBezTo>
                <a:cubicBezTo>
                  <a:pt x="4198817" y="3622744"/>
                  <a:pt x="4217616" y="4154456"/>
                  <a:pt x="4499219" y="4641255"/>
                </a:cubicBezTo>
                <a:cubicBezTo>
                  <a:pt x="4699839" y="4986832"/>
                  <a:pt x="4940395" y="5311556"/>
                  <a:pt x="5110950" y="5670858"/>
                </a:cubicBezTo>
                <a:cubicBezTo>
                  <a:pt x="5277001" y="6019042"/>
                  <a:pt x="5375520" y="6366409"/>
                  <a:pt x="5396522" y="6707670"/>
                </a:cubicBezTo>
                <a:lnTo>
                  <a:pt x="539889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7123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395D4-268D-402F-A2E6-370D70FD1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¿Que es y como usar correctamente un </a:t>
            </a:r>
            <a:r>
              <a:rPr lang="es-AR" dirty="0" err="1"/>
              <a:t>Prompt</a:t>
            </a:r>
            <a:r>
              <a:rPr lang="es-AR" dirty="0"/>
              <a:t>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578E75C-1B01-43D6-8D5B-B63C0C489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4" b="1"/>
          <a:stretch/>
        </p:blipFill>
        <p:spPr>
          <a:xfrm>
            <a:off x="1838353" y="2106613"/>
            <a:ext cx="8515294" cy="40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7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872D1-C915-462D-9523-6BFEE9D48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La forma mas efectiva para comunicarte con la IA generativa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448F5D-E448-4088-99DD-66AB4E0E7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83347"/>
            <a:ext cx="10972800" cy="4259391"/>
          </a:xfrm>
        </p:spPr>
        <p:txBody>
          <a:bodyPr>
            <a:normAutofit fontScale="70000" lnSpcReduction="20000"/>
          </a:bodyPr>
          <a:lstStyle/>
          <a:p>
            <a:r>
              <a:rPr lang="es-MX" dirty="0"/>
              <a:t>Método CPLE</a:t>
            </a:r>
          </a:p>
          <a:p>
            <a:r>
              <a:rPr lang="es-MX" dirty="0"/>
              <a:t>A través de este método le damos a la IA instrucciones especificas para obtener resultados que queremos de forma efectiva</a:t>
            </a:r>
          </a:p>
          <a:p>
            <a:endParaRPr lang="es-MX" dirty="0"/>
          </a:p>
          <a:p>
            <a:r>
              <a:rPr lang="es-MX" dirty="0"/>
              <a:t>Contexto: Decirle al chat quien </a:t>
            </a:r>
            <a:r>
              <a:rPr lang="es-MX" dirty="0" err="1"/>
              <a:t>sos</a:t>
            </a:r>
            <a:r>
              <a:rPr lang="es-MX" dirty="0"/>
              <a:t>, que quieres y por que lo quieres de forma resumida y especifica. Entender el por que ayudará mucho a la IA</a:t>
            </a:r>
          </a:p>
          <a:p>
            <a:endParaRPr lang="es-MX" dirty="0"/>
          </a:p>
          <a:p>
            <a:r>
              <a:rPr lang="es-MX" dirty="0"/>
              <a:t>Petición: No hay que pretender que nos comprenda, de hecho cada vez que escribamos algo y pensemos que Podemos detallarlo mas, lo haremos. Dale un poco de información para que sepa donde ir</a:t>
            </a:r>
          </a:p>
          <a:p>
            <a:endParaRPr lang="es-MX" dirty="0"/>
          </a:p>
          <a:p>
            <a:r>
              <a:rPr lang="es-MX" dirty="0"/>
              <a:t>Lenguaje: ¿A quien va dirigido? ¿Cómo quieres que te lo cuente o redacte? Un texto formal, técnico, divertido, respetuoso, empático, irónico, etc. Queres que te lo resuma, que te entienda, que te aconseje, </a:t>
            </a:r>
            <a:r>
              <a:rPr lang="es-MX" dirty="0" err="1"/>
              <a:t>etc</a:t>
            </a:r>
            <a:endParaRPr lang="es-MX" dirty="0"/>
          </a:p>
          <a:p>
            <a:endParaRPr lang="es-MX" dirty="0"/>
          </a:p>
          <a:p>
            <a:r>
              <a:rPr lang="es-MX" dirty="0"/>
              <a:t>Estructura: Aquí básicamente témenos que contarle como queremos el texto. </a:t>
            </a:r>
            <a:r>
              <a:rPr lang="es-MX" dirty="0" err="1"/>
              <a:t>Bullet</a:t>
            </a:r>
            <a:r>
              <a:rPr lang="es-MX" dirty="0"/>
              <a:t> </a:t>
            </a:r>
            <a:r>
              <a:rPr lang="es-MX" dirty="0" err="1"/>
              <a:t>points</a:t>
            </a:r>
            <a:r>
              <a:rPr lang="es-MX" dirty="0"/>
              <a:t>, por párrafos, un único párrafo, cantidad de palabras, cuadros, gráficos, tablas, </a:t>
            </a:r>
            <a:r>
              <a:rPr lang="es-MX" dirty="0" err="1"/>
              <a:t>power</a:t>
            </a:r>
            <a:r>
              <a:rPr lang="es-MX" dirty="0"/>
              <a:t> </a:t>
            </a:r>
            <a:r>
              <a:rPr lang="es-MX" dirty="0" err="1"/>
              <a:t>point</a:t>
            </a:r>
            <a:r>
              <a:rPr lang="es-MX" dirty="0"/>
              <a:t>, </a:t>
            </a:r>
            <a:r>
              <a:rPr lang="es-MX" dirty="0" err="1"/>
              <a:t>etc</a:t>
            </a:r>
            <a:r>
              <a:rPr lang="es-MX" dirty="0"/>
              <a:t> (IMPORTANTE)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7188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BA439-238B-08D9-1CBD-3CA002529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09D1D-4AB5-96FA-05F6-77085B612B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SECCION 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E364FF-D407-BA41-275C-FFF2BE00DE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APLICACIONES Y HERRAMIENTAS</a:t>
            </a:r>
          </a:p>
        </p:txBody>
      </p:sp>
    </p:spTree>
    <p:extLst>
      <p:ext uri="{BB962C8B-B14F-4D97-AF65-F5344CB8AC3E}">
        <p14:creationId xmlns:p14="http://schemas.microsoft.com/office/powerpoint/2010/main" val="859089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A8F4-7B1F-C74A-A4D2-A219D19E6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Automatización en Contabilidad General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815568-3101-EB6D-3DDD-5C153BBFB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z="2800" dirty="0"/>
              <a:t>Adiós a la Carga Manual</a:t>
            </a:r>
          </a:p>
          <a:p>
            <a:endParaRPr lang="es-AR" dirty="0"/>
          </a:p>
          <a:p>
            <a:r>
              <a:rPr lang="es-MX" dirty="0"/>
              <a:t>o	Conciliaciones Bancarias Automáticas.</a:t>
            </a:r>
          </a:p>
          <a:p>
            <a:r>
              <a:rPr lang="es-MX" dirty="0"/>
              <a:t>o	Gestión Inteligente de Cuentas por Pagar y Cobrar (OCR).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8053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D49864-EA69-02ED-47EE-1FAB5779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2782"/>
            <a:ext cx="5369169" cy="1614069"/>
          </a:xfrm>
        </p:spPr>
        <p:txBody>
          <a:bodyPr>
            <a:normAutofit/>
          </a:bodyPr>
          <a:lstStyle/>
          <a:p>
            <a:r>
              <a:rPr lang="es-MX"/>
              <a:t>Caso Práctico: Cuentas por Pagar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627509-A1C3-EFA1-CCED-6EF86C38C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8" y="2391995"/>
            <a:ext cx="5355276" cy="3174788"/>
          </a:xfrm>
        </p:spPr>
        <p:txBody>
          <a:bodyPr anchor="t">
            <a:normAutofit/>
          </a:bodyPr>
          <a:lstStyle/>
          <a:p>
            <a:r>
              <a:rPr lang="es-AR" dirty="0"/>
              <a:t>De la Factura en Papel al Asiento en 3 Pasos</a:t>
            </a:r>
          </a:p>
          <a:p>
            <a:r>
              <a:rPr lang="es-AR" dirty="0"/>
              <a:t>1. Captura: Foto o email de la factura.</a:t>
            </a:r>
          </a:p>
          <a:p>
            <a:r>
              <a:rPr lang="es-AR" dirty="0"/>
              <a:t>2. Proceso (IA): Extracción automática de datos.</a:t>
            </a:r>
          </a:p>
          <a:p>
            <a:r>
              <a:rPr lang="es-AR" dirty="0"/>
              <a:t>3. Resultado: Borrador del asiento contable listo para revisar.</a:t>
            </a:r>
          </a:p>
          <a:p>
            <a:endParaRPr lang="es-AR" dirty="0"/>
          </a:p>
          <a:p>
            <a:endParaRPr lang="es-AR" dirty="0"/>
          </a:p>
        </p:txBody>
      </p:sp>
      <p:pic>
        <p:nvPicPr>
          <p:cNvPr id="5" name="Imagen 4" descr="Diagrama&#10;&#10;El contenido generado por IA puede ser incorrecto.">
            <a:extLst>
              <a:ext uri="{FF2B5EF4-FFF2-40B4-BE49-F238E27FC236}">
                <a16:creationId xmlns:a16="http://schemas.microsoft.com/office/drawing/2014/main" id="{74C5EC55-C70D-8619-A7F4-8340653B9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" b="3"/>
          <a:stretch>
            <a:fillRect/>
          </a:stretch>
        </p:blipFill>
        <p:spPr>
          <a:xfrm>
            <a:off x="6408746" y="341196"/>
            <a:ext cx="5783254" cy="5827839"/>
          </a:xfrm>
          <a:custGeom>
            <a:avLst/>
            <a:gdLst/>
            <a:ahLst/>
            <a:cxnLst/>
            <a:rect l="l" t="t" r="r" b="b"/>
            <a:pathLst>
              <a:path w="5783254" h="5827839">
                <a:moveTo>
                  <a:pt x="4737899" y="4735529"/>
                </a:moveTo>
                <a:cubicBezTo>
                  <a:pt x="5039532" y="4735529"/>
                  <a:pt x="5284054" y="4980051"/>
                  <a:pt x="5284054" y="5281684"/>
                </a:cubicBezTo>
                <a:cubicBezTo>
                  <a:pt x="5284054" y="5583317"/>
                  <a:pt x="5039532" y="5827839"/>
                  <a:pt x="4737899" y="5827839"/>
                </a:cubicBezTo>
                <a:cubicBezTo>
                  <a:pt x="4436266" y="5827839"/>
                  <a:pt x="4191744" y="5583317"/>
                  <a:pt x="4191744" y="5281684"/>
                </a:cubicBezTo>
                <a:cubicBezTo>
                  <a:pt x="4191744" y="4980051"/>
                  <a:pt x="4436266" y="4735529"/>
                  <a:pt x="4737899" y="4735529"/>
                </a:cubicBezTo>
                <a:close/>
                <a:moveTo>
                  <a:pt x="926278" y="4451445"/>
                </a:moveTo>
                <a:cubicBezTo>
                  <a:pt x="1155542" y="4451445"/>
                  <a:pt x="1341398" y="4637301"/>
                  <a:pt x="1341398" y="4866565"/>
                </a:cubicBezTo>
                <a:cubicBezTo>
                  <a:pt x="1341398" y="5095829"/>
                  <a:pt x="1155542" y="5281685"/>
                  <a:pt x="926278" y="5281685"/>
                </a:cubicBezTo>
                <a:cubicBezTo>
                  <a:pt x="697014" y="5281685"/>
                  <a:pt x="511158" y="5095829"/>
                  <a:pt x="511158" y="4866565"/>
                </a:cubicBezTo>
                <a:cubicBezTo>
                  <a:pt x="511158" y="4637301"/>
                  <a:pt x="697014" y="4451445"/>
                  <a:pt x="926278" y="4451445"/>
                </a:cubicBezTo>
                <a:close/>
                <a:moveTo>
                  <a:pt x="1681949" y="4088725"/>
                </a:moveTo>
                <a:cubicBezTo>
                  <a:pt x="1834038" y="4088725"/>
                  <a:pt x="1957331" y="4212018"/>
                  <a:pt x="1957331" y="4364107"/>
                </a:cubicBezTo>
                <a:cubicBezTo>
                  <a:pt x="1957331" y="4516196"/>
                  <a:pt x="1834038" y="4639489"/>
                  <a:pt x="1681949" y="4639489"/>
                </a:cubicBezTo>
                <a:cubicBezTo>
                  <a:pt x="1529860" y="4639489"/>
                  <a:pt x="1406567" y="4516196"/>
                  <a:pt x="1406567" y="4364107"/>
                </a:cubicBezTo>
                <a:cubicBezTo>
                  <a:pt x="1406567" y="4212018"/>
                  <a:pt x="1529860" y="4088725"/>
                  <a:pt x="1681949" y="4088725"/>
                </a:cubicBezTo>
                <a:close/>
                <a:moveTo>
                  <a:pt x="1693411" y="509182"/>
                </a:moveTo>
                <a:cubicBezTo>
                  <a:pt x="1845500" y="509182"/>
                  <a:pt x="1968793" y="632475"/>
                  <a:pt x="1968793" y="784564"/>
                </a:cubicBezTo>
                <a:cubicBezTo>
                  <a:pt x="1968793" y="936653"/>
                  <a:pt x="1845500" y="1059946"/>
                  <a:pt x="1693411" y="1059946"/>
                </a:cubicBezTo>
                <a:cubicBezTo>
                  <a:pt x="1541322" y="1059946"/>
                  <a:pt x="1418029" y="936653"/>
                  <a:pt x="1418029" y="784564"/>
                </a:cubicBezTo>
                <a:cubicBezTo>
                  <a:pt x="1418029" y="632475"/>
                  <a:pt x="1541322" y="509182"/>
                  <a:pt x="1693411" y="509182"/>
                </a:cubicBezTo>
                <a:close/>
                <a:moveTo>
                  <a:pt x="3016437" y="478512"/>
                </a:moveTo>
                <a:cubicBezTo>
                  <a:pt x="3052905" y="476034"/>
                  <a:pt x="3089701" y="476075"/>
                  <a:pt x="3126794" y="478680"/>
                </a:cubicBezTo>
                <a:cubicBezTo>
                  <a:pt x="3225709" y="485628"/>
                  <a:pt x="3326735" y="510816"/>
                  <a:pt x="3429286" y="555125"/>
                </a:cubicBezTo>
                <a:cubicBezTo>
                  <a:pt x="3588377" y="623860"/>
                  <a:pt x="3726579" y="757508"/>
                  <a:pt x="3852460" y="883435"/>
                </a:cubicBezTo>
                <a:cubicBezTo>
                  <a:pt x="4189958" y="1221166"/>
                  <a:pt x="4581366" y="1207328"/>
                  <a:pt x="4939713" y="1000031"/>
                </a:cubicBezTo>
                <a:cubicBezTo>
                  <a:pt x="5194103" y="852348"/>
                  <a:pt x="5433141" y="675268"/>
                  <a:pt x="5697634" y="549718"/>
                </a:cubicBezTo>
                <a:lnTo>
                  <a:pt x="5783254" y="513561"/>
                </a:lnTo>
                <a:lnTo>
                  <a:pt x="5783254" y="4871711"/>
                </a:lnTo>
                <a:lnTo>
                  <a:pt x="5743328" y="4864473"/>
                </a:lnTo>
                <a:cubicBezTo>
                  <a:pt x="5605918" y="4834320"/>
                  <a:pt x="5469797" y="4789559"/>
                  <a:pt x="5333250" y="4737862"/>
                </a:cubicBezTo>
                <a:cubicBezTo>
                  <a:pt x="5018374" y="4618749"/>
                  <a:pt x="4676802" y="4500296"/>
                  <a:pt x="4354677" y="4623045"/>
                </a:cubicBezTo>
                <a:cubicBezTo>
                  <a:pt x="4093969" y="4722577"/>
                  <a:pt x="3874992" y="4932580"/>
                  <a:pt x="3639124" y="5095915"/>
                </a:cubicBezTo>
                <a:cubicBezTo>
                  <a:pt x="3490411" y="5199039"/>
                  <a:pt x="3351637" y="5318395"/>
                  <a:pt x="3196098" y="5409413"/>
                </a:cubicBezTo>
                <a:cubicBezTo>
                  <a:pt x="2798576" y="5642084"/>
                  <a:pt x="2315054" y="5309217"/>
                  <a:pt x="2216541" y="5005202"/>
                </a:cubicBezTo>
                <a:cubicBezTo>
                  <a:pt x="2172959" y="4870183"/>
                  <a:pt x="2182102" y="4711777"/>
                  <a:pt x="2195718" y="4566594"/>
                </a:cubicBezTo>
                <a:cubicBezTo>
                  <a:pt x="2235161" y="4141667"/>
                  <a:pt x="1842961" y="3903370"/>
                  <a:pt x="1509426" y="3909896"/>
                </a:cubicBezTo>
                <a:cubicBezTo>
                  <a:pt x="539234" y="3931048"/>
                  <a:pt x="29168" y="3302144"/>
                  <a:pt x="354" y="2455296"/>
                </a:cubicBezTo>
                <a:cubicBezTo>
                  <a:pt x="-4549" y="2310187"/>
                  <a:pt x="42804" y="2163767"/>
                  <a:pt x="65932" y="2017226"/>
                </a:cubicBezTo>
                <a:cubicBezTo>
                  <a:pt x="138904" y="1706535"/>
                  <a:pt x="262471" y="1430265"/>
                  <a:pt x="548743" y="1259879"/>
                </a:cubicBezTo>
                <a:cubicBezTo>
                  <a:pt x="731311" y="1151231"/>
                  <a:pt x="929316" y="1141485"/>
                  <a:pt x="1139870" y="1171590"/>
                </a:cubicBezTo>
                <a:cubicBezTo>
                  <a:pt x="1368879" y="1204173"/>
                  <a:pt x="1602397" y="1224911"/>
                  <a:pt x="1832320" y="1214571"/>
                </a:cubicBezTo>
                <a:cubicBezTo>
                  <a:pt x="2045424" y="1204861"/>
                  <a:pt x="2179434" y="1036538"/>
                  <a:pt x="2309408" y="884812"/>
                </a:cubicBezTo>
                <a:cubicBezTo>
                  <a:pt x="2521947" y="636609"/>
                  <a:pt x="2761159" y="495859"/>
                  <a:pt x="3016437" y="478512"/>
                </a:cubicBezTo>
                <a:close/>
                <a:moveTo>
                  <a:pt x="4470143" y="0"/>
                </a:moveTo>
                <a:cubicBezTo>
                  <a:pt x="4685857" y="0"/>
                  <a:pt x="4860728" y="174871"/>
                  <a:pt x="4860728" y="390585"/>
                </a:cubicBezTo>
                <a:cubicBezTo>
                  <a:pt x="4860728" y="606299"/>
                  <a:pt x="4685857" y="781170"/>
                  <a:pt x="4470143" y="781170"/>
                </a:cubicBezTo>
                <a:cubicBezTo>
                  <a:pt x="4254429" y="781170"/>
                  <a:pt x="4079558" y="606299"/>
                  <a:pt x="4079558" y="390585"/>
                </a:cubicBezTo>
                <a:cubicBezTo>
                  <a:pt x="4079558" y="174871"/>
                  <a:pt x="4254429" y="0"/>
                  <a:pt x="447014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3151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9BA40-FE9C-EE60-39D3-987041118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Revolución en la Auditoría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D1CE66-38FB-2D1D-6062-430592362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16036"/>
            <a:ext cx="10972800" cy="4036534"/>
          </a:xfrm>
        </p:spPr>
        <p:txBody>
          <a:bodyPr>
            <a:normAutofit/>
          </a:bodyPr>
          <a:lstStyle/>
          <a:p>
            <a:r>
              <a:rPr lang="es-AR" sz="3200" dirty="0"/>
              <a:t>Auditoría: Del Muestreo al Análisis Total</a:t>
            </a:r>
          </a:p>
          <a:p>
            <a:endParaRPr lang="es-AR" sz="3200" dirty="0"/>
          </a:p>
          <a:p>
            <a:r>
              <a:rPr lang="es-MX" dirty="0"/>
              <a:t>o	Análisis del 100% de las transacciones.</a:t>
            </a:r>
          </a:p>
          <a:p>
            <a:r>
              <a:rPr lang="es-MX" dirty="0"/>
              <a:t>o	Detección de fraudes y anomalías en tiempo real.</a:t>
            </a:r>
          </a:p>
          <a:p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751818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9057BF8-D66E-4FF3-1FFA-EBE9EAB4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2782"/>
            <a:ext cx="5369169" cy="1591902"/>
          </a:xfrm>
        </p:spPr>
        <p:txBody>
          <a:bodyPr>
            <a:normAutofit/>
          </a:bodyPr>
          <a:lstStyle/>
          <a:p>
            <a:r>
              <a:rPr lang="es-MX" dirty="0"/>
              <a:t>Caso Práctico: Auditoría con IA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84D1F0-416F-07F9-45DB-3D8A6E6B6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8" y="2391995"/>
            <a:ext cx="5355276" cy="3174788"/>
          </a:xfrm>
        </p:spPr>
        <p:txBody>
          <a:bodyPr anchor="t">
            <a:normAutofit/>
          </a:bodyPr>
          <a:lstStyle/>
          <a:p>
            <a:r>
              <a:rPr lang="es-MX" dirty="0"/>
              <a:t>Encontrando la Aguja en el Pajar</a:t>
            </a:r>
          </a:p>
          <a:p>
            <a:r>
              <a:rPr lang="es-AR" dirty="0"/>
              <a:t>“La IA de </a:t>
            </a:r>
            <a:r>
              <a:rPr lang="es-AR" dirty="0" err="1"/>
              <a:t>MindBridge</a:t>
            </a:r>
            <a:r>
              <a:rPr lang="es-AR" dirty="0"/>
              <a:t> analizó 500,000 transacciones de una empresa y marcó 15 como de 'alto riesgo'. Una de ellas era un pago duplicado de $75,000 que el muestreo tradicional no había detectado."</a:t>
            </a:r>
          </a:p>
        </p:txBody>
      </p:sp>
      <p:pic>
        <p:nvPicPr>
          <p:cNvPr id="5" name="Imagen 4" descr="Gráfico, Gráfico de dispersión&#10;&#10;El contenido generado por IA puede ser incorrecto.">
            <a:extLst>
              <a:ext uri="{FF2B5EF4-FFF2-40B4-BE49-F238E27FC236}">
                <a16:creationId xmlns:a16="http://schemas.microsoft.com/office/drawing/2014/main" id="{991F6FF2-7755-A2BD-A26C-7B28F5AB2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r="7672"/>
          <a:stretch>
            <a:fillRect/>
          </a:stretch>
        </p:blipFill>
        <p:spPr>
          <a:xfrm>
            <a:off x="6364448" y="10"/>
            <a:ext cx="5827552" cy="6857990"/>
          </a:xfrm>
          <a:custGeom>
            <a:avLst/>
            <a:gdLst/>
            <a:ahLst/>
            <a:cxnLst/>
            <a:rect l="l" t="t" r="r" b="b"/>
            <a:pathLst>
              <a:path w="5827552" h="6858000">
                <a:moveTo>
                  <a:pt x="391440" y="4232571"/>
                </a:moveTo>
                <a:cubicBezTo>
                  <a:pt x="581049" y="4232571"/>
                  <a:pt x="734757" y="4386279"/>
                  <a:pt x="734757" y="4575888"/>
                </a:cubicBezTo>
                <a:cubicBezTo>
                  <a:pt x="734757" y="4765497"/>
                  <a:pt x="581049" y="4919205"/>
                  <a:pt x="391440" y="4919205"/>
                </a:cubicBezTo>
                <a:cubicBezTo>
                  <a:pt x="201831" y="4919205"/>
                  <a:pt x="48123" y="4765497"/>
                  <a:pt x="48123" y="4575888"/>
                </a:cubicBezTo>
                <a:cubicBezTo>
                  <a:pt x="48123" y="4386279"/>
                  <a:pt x="201831" y="4232571"/>
                  <a:pt x="391440" y="4232571"/>
                </a:cubicBezTo>
                <a:close/>
                <a:moveTo>
                  <a:pt x="247368" y="1806694"/>
                </a:moveTo>
                <a:cubicBezTo>
                  <a:pt x="383986" y="1806694"/>
                  <a:pt x="494736" y="1917444"/>
                  <a:pt x="494736" y="2054062"/>
                </a:cubicBezTo>
                <a:cubicBezTo>
                  <a:pt x="494736" y="2190680"/>
                  <a:pt x="383986" y="2301430"/>
                  <a:pt x="247368" y="2301430"/>
                </a:cubicBezTo>
                <a:cubicBezTo>
                  <a:pt x="110750" y="2301430"/>
                  <a:pt x="0" y="2190680"/>
                  <a:pt x="0" y="2054062"/>
                </a:cubicBezTo>
                <a:cubicBezTo>
                  <a:pt x="0" y="1917444"/>
                  <a:pt x="110750" y="1806694"/>
                  <a:pt x="247368" y="1806694"/>
                </a:cubicBezTo>
                <a:close/>
                <a:moveTo>
                  <a:pt x="247369" y="1294715"/>
                </a:moveTo>
                <a:cubicBezTo>
                  <a:pt x="326938" y="1294715"/>
                  <a:pt x="391441" y="1359218"/>
                  <a:pt x="391441" y="1438787"/>
                </a:cubicBezTo>
                <a:cubicBezTo>
                  <a:pt x="391441" y="1518356"/>
                  <a:pt x="326938" y="1582859"/>
                  <a:pt x="247369" y="1582859"/>
                </a:cubicBezTo>
                <a:cubicBezTo>
                  <a:pt x="167800" y="1582859"/>
                  <a:pt x="103297" y="1518356"/>
                  <a:pt x="103297" y="1438787"/>
                </a:cubicBezTo>
                <a:cubicBezTo>
                  <a:pt x="103297" y="1359218"/>
                  <a:pt x="167800" y="1294715"/>
                  <a:pt x="247369" y="1294715"/>
                </a:cubicBezTo>
                <a:close/>
                <a:moveTo>
                  <a:pt x="480671" y="0"/>
                </a:moveTo>
                <a:lnTo>
                  <a:pt x="5827552" y="0"/>
                </a:lnTo>
                <a:lnTo>
                  <a:pt x="5827552" y="6858000"/>
                </a:lnTo>
                <a:lnTo>
                  <a:pt x="5825818" y="6858000"/>
                </a:lnTo>
                <a:lnTo>
                  <a:pt x="236731" y="6858000"/>
                </a:lnTo>
                <a:lnTo>
                  <a:pt x="225831" y="6841105"/>
                </a:lnTo>
                <a:cubicBezTo>
                  <a:pt x="35993" y="6490332"/>
                  <a:pt x="58970" y="6027176"/>
                  <a:pt x="314550" y="5720066"/>
                </a:cubicBezTo>
                <a:cubicBezTo>
                  <a:pt x="1530043" y="4259025"/>
                  <a:pt x="615593" y="4079388"/>
                  <a:pt x="503588" y="3464278"/>
                </a:cubicBezTo>
                <a:cubicBezTo>
                  <a:pt x="330606" y="2514465"/>
                  <a:pt x="722867" y="2276432"/>
                  <a:pt x="675681" y="1809180"/>
                </a:cubicBezTo>
                <a:cubicBezTo>
                  <a:pt x="624359" y="1301070"/>
                  <a:pt x="219491" y="1102027"/>
                  <a:pt x="245003" y="646882"/>
                </a:cubicBezTo>
                <a:cubicBezTo>
                  <a:pt x="249830" y="424885"/>
                  <a:pt x="318025" y="228632"/>
                  <a:pt x="431196" y="6414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94737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49BA7-DA0F-A6BA-7DBC-744BED6EB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Eficiencia en Impuestos y Cumplimiento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B310E6-B5DA-5972-5A99-17728EE34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Impuestos más Simples y Precisos</a:t>
            </a:r>
          </a:p>
          <a:p>
            <a:endParaRPr lang="es-MX" dirty="0"/>
          </a:p>
          <a:p>
            <a:r>
              <a:rPr lang="es-AR" dirty="0"/>
              <a:t>o	Preparación de DDJJ asistida por IA.</a:t>
            </a:r>
          </a:p>
          <a:p>
            <a:r>
              <a:rPr lang="es-AR" dirty="0"/>
              <a:t>o	Investigación fiscal acelerada (PLN).</a:t>
            </a:r>
          </a:p>
          <a:p>
            <a:r>
              <a:rPr lang="es-AR" dirty="0"/>
              <a:t>o 	Implementación con herramientas de </a:t>
            </a:r>
            <a:r>
              <a:rPr lang="es-AR" dirty="0" err="1"/>
              <a:t>ia</a:t>
            </a:r>
            <a:r>
              <a:rPr lang="es-AR" dirty="0"/>
              <a:t> para planificación de proyectos en equipo</a:t>
            </a:r>
          </a:p>
          <a:p>
            <a:r>
              <a:rPr lang="es-AR" dirty="0"/>
              <a:t>o	Agendas y </a:t>
            </a:r>
            <a:r>
              <a:rPr lang="es-AR" dirty="0" err="1"/>
              <a:t>workflow</a:t>
            </a:r>
            <a:r>
              <a:rPr lang="es-AR" dirty="0"/>
              <a:t> compartidos en tiempo real automatizados con la realización de tareas en equipos de trabajo</a:t>
            </a:r>
          </a:p>
          <a:p>
            <a:r>
              <a:rPr lang="es-A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31292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4F42-E863-8CA5-75A0-6E34422DB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A68B9E-6479-EFDC-55A1-C6744E3DA2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SECCION 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8BB2B4-D3B0-D143-2E16-38E434710E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IMPLEMENTACIÓN Y FUTURO</a:t>
            </a:r>
          </a:p>
        </p:txBody>
      </p:sp>
    </p:spTree>
    <p:extLst>
      <p:ext uri="{BB962C8B-B14F-4D97-AF65-F5344CB8AC3E}">
        <p14:creationId xmlns:p14="http://schemas.microsoft.com/office/powerpoint/2010/main" val="3664791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15F75-DD8B-454D-1BE6-7F521135E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D3444-641A-177B-6A15-3E415CA2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 Dónde Empiezo?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7C802A-2D1A-8BE1-63C4-745F2C220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AR" dirty="0"/>
              <a:t>Su Guía Práctica de Implementación</a:t>
            </a:r>
          </a:p>
          <a:p>
            <a:r>
              <a:rPr lang="es-AR" dirty="0"/>
              <a:t>Diagrama de 4 pasos.</a:t>
            </a:r>
          </a:p>
          <a:p>
            <a:endParaRPr lang="es-MX" dirty="0"/>
          </a:p>
          <a:p>
            <a:r>
              <a:rPr lang="es-MX" dirty="0"/>
              <a:t>1.	Mentalidad: Abrirse al cambio.</a:t>
            </a:r>
          </a:p>
          <a:p>
            <a:r>
              <a:rPr lang="es-MX" dirty="0"/>
              <a:t>2.	Diagnóstico: Encontrar cuellos de botella.</a:t>
            </a:r>
          </a:p>
          <a:p>
            <a:r>
              <a:rPr lang="es-MX" dirty="0"/>
              <a:t>3.	Acción: Empezar pequeño con un piloto.</a:t>
            </a:r>
          </a:p>
          <a:p>
            <a:r>
              <a:rPr lang="es-MX" dirty="0"/>
              <a:t>4.	Capacitación: Formar al equipo.</a:t>
            </a:r>
          </a:p>
        </p:txBody>
      </p:sp>
    </p:spTree>
    <p:extLst>
      <p:ext uri="{BB962C8B-B14F-4D97-AF65-F5344CB8AC3E}">
        <p14:creationId xmlns:p14="http://schemas.microsoft.com/office/powerpoint/2010/main" val="309871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256FF-1BF6-6C41-8596-32FE88B44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Disertante</a:t>
            </a:r>
            <a:br>
              <a:rPr lang="es-AR" dirty="0"/>
            </a:br>
            <a:r>
              <a:rPr lang="es-AR" dirty="0"/>
              <a:t>MBA </a:t>
            </a:r>
            <a:r>
              <a:rPr lang="es-AR" dirty="0" err="1"/>
              <a:t>Esber</a:t>
            </a:r>
            <a:r>
              <a:rPr lang="es-AR" dirty="0"/>
              <a:t> Cristian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6D624F-2E23-EEA6-522C-02D1A1F1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5858" y="2106204"/>
            <a:ext cx="7236542" cy="4036534"/>
          </a:xfrm>
        </p:spPr>
        <p:txBody>
          <a:bodyPr/>
          <a:lstStyle/>
          <a:p>
            <a:pPr marL="6300">
              <a:spcBef>
                <a:spcPts val="50"/>
              </a:spcBef>
            </a:pPr>
            <a:r>
              <a:rPr lang="es-MX" dirty="0"/>
              <a:t>Contador Publico Nacional</a:t>
            </a:r>
          </a:p>
          <a:p>
            <a:pPr marL="6300">
              <a:spcBef>
                <a:spcPts val="50"/>
              </a:spcBef>
            </a:pPr>
            <a:r>
              <a:rPr lang="es-MX" dirty="0"/>
              <a:t>Master en Administración de  empresas</a:t>
            </a:r>
          </a:p>
          <a:p>
            <a:pPr marL="6300">
              <a:spcBef>
                <a:spcPts val="50"/>
              </a:spcBef>
            </a:pPr>
            <a:r>
              <a:rPr lang="es-MX" dirty="0"/>
              <a:t>Especialista en dirección comercial y Marketing</a:t>
            </a:r>
          </a:p>
          <a:p>
            <a:pPr marL="6300">
              <a:spcBef>
                <a:spcPts val="50"/>
              </a:spcBef>
            </a:pPr>
            <a:r>
              <a:rPr lang="es-MX" dirty="0"/>
              <a:t>Docente Capacitador con más de siete años de trayectoria como formador y mentor especializado en Excel, Data </a:t>
            </a:r>
            <a:r>
              <a:rPr lang="es-MX" dirty="0" err="1"/>
              <a:t>Analytics</a:t>
            </a:r>
            <a:r>
              <a:rPr lang="es-MX" dirty="0"/>
              <a:t>, Auditoria y Finanzas. </a:t>
            </a:r>
          </a:p>
          <a:p>
            <a:pPr marL="6300">
              <a:spcBef>
                <a:spcPts val="50"/>
              </a:spcBef>
            </a:pPr>
            <a:r>
              <a:rPr lang="es-MX" dirty="0"/>
              <a:t>Diplomado en IA e Inteligencia de Negocios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919AD84-BD16-C542-DEE1-AE9FF801A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90" y="1456316"/>
            <a:ext cx="355564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95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A2A74C-DFB6-2E60-25FE-38D570B9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7494" y="552782"/>
            <a:ext cx="5369169" cy="1619611"/>
          </a:xfrm>
        </p:spPr>
        <p:txBody>
          <a:bodyPr>
            <a:normAutofit/>
          </a:bodyPr>
          <a:lstStyle/>
          <a:p>
            <a:r>
              <a:rPr lang="es-AR" dirty="0"/>
              <a:t>Matriz de Priorización</a:t>
            </a:r>
          </a:p>
        </p:txBody>
      </p:sp>
      <p:pic>
        <p:nvPicPr>
          <p:cNvPr id="5" name="Imagen 4" descr="Imagen que contiene Gráfico&#10;&#10;El contenido generado por IA puede ser incorrecto.">
            <a:extLst>
              <a:ext uri="{FF2B5EF4-FFF2-40B4-BE49-F238E27FC236}">
                <a16:creationId xmlns:a16="http://schemas.microsoft.com/office/drawing/2014/main" id="{4DF092ED-931F-5BA4-D684-AC01FC5BC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7" r="3728"/>
          <a:stretch>
            <a:fillRect/>
          </a:stretch>
        </p:blipFill>
        <p:spPr>
          <a:xfrm>
            <a:off x="-52346" y="10"/>
            <a:ext cx="5827552" cy="6857990"/>
          </a:xfrm>
          <a:custGeom>
            <a:avLst/>
            <a:gdLst/>
            <a:ahLst/>
            <a:cxnLst/>
            <a:rect l="l" t="t" r="r" b="b"/>
            <a:pathLst>
              <a:path w="5827552" h="6858000">
                <a:moveTo>
                  <a:pt x="5436113" y="4232571"/>
                </a:moveTo>
                <a:cubicBezTo>
                  <a:pt x="5625722" y="4232571"/>
                  <a:pt x="5779430" y="4386279"/>
                  <a:pt x="5779430" y="4575888"/>
                </a:cubicBezTo>
                <a:cubicBezTo>
                  <a:pt x="5779430" y="4765497"/>
                  <a:pt x="5625722" y="4919205"/>
                  <a:pt x="5436113" y="4919205"/>
                </a:cubicBezTo>
                <a:cubicBezTo>
                  <a:pt x="5246504" y="4919205"/>
                  <a:pt x="5092796" y="4765497"/>
                  <a:pt x="5092796" y="4575888"/>
                </a:cubicBezTo>
                <a:cubicBezTo>
                  <a:pt x="5092796" y="4386279"/>
                  <a:pt x="5246504" y="4232571"/>
                  <a:pt x="5436113" y="4232571"/>
                </a:cubicBezTo>
                <a:close/>
                <a:moveTo>
                  <a:pt x="5580185" y="1806694"/>
                </a:moveTo>
                <a:cubicBezTo>
                  <a:pt x="5699726" y="1806694"/>
                  <a:pt x="5799461" y="1891487"/>
                  <a:pt x="5822527" y="2004209"/>
                </a:cubicBezTo>
                <a:lnTo>
                  <a:pt x="5827552" y="2054052"/>
                </a:lnTo>
                <a:lnTo>
                  <a:pt x="5827552" y="2054073"/>
                </a:lnTo>
                <a:lnTo>
                  <a:pt x="5822527" y="2103916"/>
                </a:lnTo>
                <a:cubicBezTo>
                  <a:pt x="5799461" y="2216637"/>
                  <a:pt x="5699726" y="2301430"/>
                  <a:pt x="5580185" y="2301430"/>
                </a:cubicBezTo>
                <a:cubicBezTo>
                  <a:pt x="5443567" y="2301430"/>
                  <a:pt x="5332817" y="2190680"/>
                  <a:pt x="5332817" y="2054062"/>
                </a:cubicBezTo>
                <a:cubicBezTo>
                  <a:pt x="5332817" y="1917444"/>
                  <a:pt x="5443567" y="1806694"/>
                  <a:pt x="5580185" y="1806694"/>
                </a:cubicBezTo>
                <a:close/>
                <a:moveTo>
                  <a:pt x="5580184" y="1294715"/>
                </a:moveTo>
                <a:cubicBezTo>
                  <a:pt x="5659753" y="1294715"/>
                  <a:pt x="5724256" y="1359218"/>
                  <a:pt x="5724256" y="1438787"/>
                </a:cubicBezTo>
                <a:cubicBezTo>
                  <a:pt x="5724256" y="1518356"/>
                  <a:pt x="5659753" y="1582859"/>
                  <a:pt x="5580184" y="1582859"/>
                </a:cubicBezTo>
                <a:cubicBezTo>
                  <a:pt x="5500615" y="1582859"/>
                  <a:pt x="5436112" y="1518356"/>
                  <a:pt x="5436112" y="1438787"/>
                </a:cubicBezTo>
                <a:cubicBezTo>
                  <a:pt x="5436112" y="1359218"/>
                  <a:pt x="5500615" y="1294715"/>
                  <a:pt x="5580184" y="1294715"/>
                </a:cubicBezTo>
                <a:close/>
                <a:moveTo>
                  <a:pt x="0" y="0"/>
                </a:moveTo>
                <a:lnTo>
                  <a:pt x="5346882" y="0"/>
                </a:lnTo>
                <a:lnTo>
                  <a:pt x="5396357" y="64140"/>
                </a:lnTo>
                <a:cubicBezTo>
                  <a:pt x="5509528" y="228632"/>
                  <a:pt x="5577723" y="424885"/>
                  <a:pt x="5582550" y="646882"/>
                </a:cubicBezTo>
                <a:cubicBezTo>
                  <a:pt x="5608062" y="1102027"/>
                  <a:pt x="5203194" y="1301070"/>
                  <a:pt x="5151872" y="1809180"/>
                </a:cubicBezTo>
                <a:cubicBezTo>
                  <a:pt x="5104686" y="2276432"/>
                  <a:pt x="5496947" y="2514465"/>
                  <a:pt x="5323965" y="3464278"/>
                </a:cubicBezTo>
                <a:cubicBezTo>
                  <a:pt x="5211960" y="4079388"/>
                  <a:pt x="4297510" y="4259025"/>
                  <a:pt x="5513003" y="5720066"/>
                </a:cubicBezTo>
                <a:cubicBezTo>
                  <a:pt x="5768583" y="6027176"/>
                  <a:pt x="5791560" y="6490332"/>
                  <a:pt x="5601722" y="6841105"/>
                </a:cubicBezTo>
                <a:lnTo>
                  <a:pt x="5590822" y="6858000"/>
                </a:lnTo>
                <a:lnTo>
                  <a:pt x="1735" y="6858000"/>
                </a:lnTo>
                <a:lnTo>
                  <a:pt x="0" y="6858000"/>
                </a:lnTo>
                <a:lnTo>
                  <a:pt x="0" y="6849812"/>
                </a:lnTo>
                <a:lnTo>
                  <a:pt x="0" y="6483067"/>
                </a:lnTo>
                <a:lnTo>
                  <a:pt x="0" y="1250146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A8C94-A20C-02D8-8E9C-DCC1FB333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092" y="2391995"/>
            <a:ext cx="5355276" cy="317478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s-AR" dirty="0"/>
              <a:t>¿Qué Proceso Automatizar Primero?</a:t>
            </a:r>
            <a:endParaRPr lang="es-AR"/>
          </a:p>
          <a:p>
            <a:pPr>
              <a:lnSpc>
                <a:spcPct val="100000"/>
              </a:lnSpc>
            </a:pPr>
            <a:endParaRPr lang="es-AR"/>
          </a:p>
          <a:p>
            <a:pPr>
              <a:lnSpc>
                <a:spcPct val="100000"/>
              </a:lnSpc>
            </a:pPr>
            <a:r>
              <a:rPr lang="es-AR" dirty="0"/>
              <a:t>Un cuadrante simple.</a:t>
            </a:r>
            <a:endParaRPr lang="es-AR"/>
          </a:p>
          <a:p>
            <a:pPr lvl="1">
              <a:lnSpc>
                <a:spcPct val="100000"/>
              </a:lnSpc>
            </a:pPr>
            <a:r>
              <a:rPr lang="es-AR" b="1" dirty="0"/>
              <a:t>Eje Y:</a:t>
            </a:r>
            <a:r>
              <a:rPr lang="es-AR" dirty="0"/>
              <a:t> Impacto (Bajo a Alto).</a:t>
            </a:r>
            <a:endParaRPr lang="es-AR"/>
          </a:p>
          <a:p>
            <a:pPr lvl="1">
              <a:lnSpc>
                <a:spcPct val="100000"/>
              </a:lnSpc>
            </a:pPr>
            <a:r>
              <a:rPr lang="es-AR" b="1" dirty="0"/>
              <a:t>Eje X:</a:t>
            </a:r>
            <a:r>
              <a:rPr lang="es-AR" dirty="0"/>
              <a:t> Esfuerzo de Implementación (Alto a Bajo).</a:t>
            </a:r>
            <a:endParaRPr lang="es-AR"/>
          </a:p>
          <a:p>
            <a:pPr lvl="1">
              <a:lnSpc>
                <a:spcPct val="100000"/>
              </a:lnSpc>
            </a:pPr>
            <a:r>
              <a:rPr lang="es-AR" b="1" dirty="0"/>
              <a:t>Objetivo:</a:t>
            </a:r>
            <a:r>
              <a:rPr lang="es-AR" dirty="0"/>
              <a:t> Empezar por los procesos en el cuadrante de "Alto Impacto, Bajo Esfuerzo" (Quick </a:t>
            </a:r>
            <a:r>
              <a:rPr lang="es-AR" dirty="0" err="1"/>
              <a:t>Wins</a:t>
            </a:r>
            <a:r>
              <a:rPr lang="es-AR" dirty="0"/>
              <a:t>).</a:t>
            </a:r>
            <a:endParaRPr lang="es-AR"/>
          </a:p>
          <a:p>
            <a:pPr>
              <a:lnSpc>
                <a:spcPct val="100000"/>
              </a:lnSpc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9450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91E460-C7E7-9421-6881-EDEB1B0E5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2782"/>
            <a:ext cx="5369169" cy="1575276"/>
          </a:xfrm>
        </p:spPr>
        <p:txBody>
          <a:bodyPr>
            <a:normAutofit/>
          </a:bodyPr>
          <a:lstStyle/>
          <a:p>
            <a:r>
              <a:rPr lang="es-AR"/>
              <a:t>Consideraciones Clave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748A2D-DD2F-1C05-E812-720A5B5A8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8" y="2391995"/>
            <a:ext cx="5355276" cy="3174788"/>
          </a:xfrm>
        </p:spPr>
        <p:txBody>
          <a:bodyPr anchor="t">
            <a:normAutofit/>
          </a:bodyPr>
          <a:lstStyle/>
          <a:p>
            <a:r>
              <a:rPr lang="es-AR" dirty="0"/>
              <a:t>Ética y Seguridad en la Era de la IA</a:t>
            </a:r>
          </a:p>
          <a:p>
            <a:pPr lvl="0"/>
            <a:r>
              <a:rPr lang="es-AR" dirty="0"/>
              <a:t>Dos pilares.</a:t>
            </a:r>
          </a:p>
          <a:p>
            <a:pPr lvl="1"/>
            <a:r>
              <a:rPr lang="es-AR" b="1" dirty="0"/>
              <a:t>Seguridad de Datos:</a:t>
            </a:r>
            <a:r>
              <a:rPr lang="es-AR" dirty="0"/>
              <a:t> Elegir proveedores con certificaciones (ISO 27001).</a:t>
            </a:r>
          </a:p>
          <a:p>
            <a:pPr lvl="1"/>
            <a:r>
              <a:rPr lang="es-AR" b="1" dirty="0"/>
              <a:t>Supervisión Humana:</a:t>
            </a:r>
            <a:r>
              <a:rPr lang="es-AR" dirty="0"/>
              <a:t> La IA sugiere, el contador decide. La responsabilidad es nuestra.</a:t>
            </a:r>
          </a:p>
          <a:p>
            <a:endParaRPr lang="es-AR" dirty="0"/>
          </a:p>
        </p:txBody>
      </p:sp>
      <p:pic>
        <p:nvPicPr>
          <p:cNvPr id="5" name="Imagen 4" descr="Imagen que contiene tarjeta de presentación&#10;&#10;El contenido generado por IA puede ser incorrecto.">
            <a:extLst>
              <a:ext uri="{FF2B5EF4-FFF2-40B4-BE49-F238E27FC236}">
                <a16:creationId xmlns:a16="http://schemas.microsoft.com/office/drawing/2014/main" id="{954876BB-B08D-16D5-F2D6-D96A3ED1C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 r="4159" b="-2"/>
          <a:stretch>
            <a:fillRect/>
          </a:stretch>
        </p:blipFill>
        <p:spPr>
          <a:xfrm>
            <a:off x="6599498" y="2"/>
            <a:ext cx="5592502" cy="6218525"/>
          </a:xfrm>
          <a:custGeom>
            <a:avLst/>
            <a:gdLst/>
            <a:ahLst/>
            <a:cxnLst/>
            <a:rect l="l" t="t" r="r" b="b"/>
            <a:pathLst>
              <a:path w="5592502" h="6218525">
                <a:moveTo>
                  <a:pt x="2549391" y="5657612"/>
                </a:moveTo>
                <a:cubicBezTo>
                  <a:pt x="2568895" y="5660359"/>
                  <a:pt x="2588012" y="5665853"/>
                  <a:pt x="2606158" y="5674005"/>
                </a:cubicBezTo>
                <a:cubicBezTo>
                  <a:pt x="2690694" y="5711355"/>
                  <a:pt x="2743699" y="5803287"/>
                  <a:pt x="2734722" y="5897877"/>
                </a:cubicBezTo>
                <a:cubicBezTo>
                  <a:pt x="2720716" y="6045476"/>
                  <a:pt x="2578003" y="6136188"/>
                  <a:pt x="2445921" y="6086557"/>
                </a:cubicBezTo>
                <a:cubicBezTo>
                  <a:pt x="2352551" y="6051652"/>
                  <a:pt x="2293727" y="5951889"/>
                  <a:pt x="2306440" y="5850621"/>
                </a:cubicBezTo>
                <a:cubicBezTo>
                  <a:pt x="2319512" y="5745685"/>
                  <a:pt x="2398158" y="5671063"/>
                  <a:pt x="2490307" y="5657701"/>
                </a:cubicBezTo>
                <a:cubicBezTo>
                  <a:pt x="2509998" y="5654864"/>
                  <a:pt x="2529887" y="5654864"/>
                  <a:pt x="2549391" y="5657612"/>
                </a:cubicBezTo>
                <a:close/>
                <a:moveTo>
                  <a:pt x="708303" y="494981"/>
                </a:moveTo>
                <a:cubicBezTo>
                  <a:pt x="758766" y="498141"/>
                  <a:pt x="808381" y="509490"/>
                  <a:pt x="855181" y="528594"/>
                </a:cubicBezTo>
                <a:cubicBezTo>
                  <a:pt x="1052623" y="608676"/>
                  <a:pt x="1174866" y="823069"/>
                  <a:pt x="1146999" y="1039903"/>
                </a:cubicBezTo>
                <a:cubicBezTo>
                  <a:pt x="1106562" y="1357577"/>
                  <a:pt x="789750" y="1547407"/>
                  <a:pt x="502601" y="1427029"/>
                </a:cubicBezTo>
                <a:cubicBezTo>
                  <a:pt x="303292" y="1343573"/>
                  <a:pt x="183634" y="1123578"/>
                  <a:pt x="217535" y="904373"/>
                </a:cubicBezTo>
                <a:cubicBezTo>
                  <a:pt x="256894" y="649831"/>
                  <a:pt x="474662" y="481046"/>
                  <a:pt x="708303" y="494981"/>
                </a:cubicBezTo>
                <a:close/>
                <a:moveTo>
                  <a:pt x="2580518" y="186644"/>
                </a:moveTo>
                <a:cubicBezTo>
                  <a:pt x="2602438" y="187938"/>
                  <a:pt x="2623999" y="192821"/>
                  <a:pt x="2644369" y="201008"/>
                </a:cubicBezTo>
                <a:cubicBezTo>
                  <a:pt x="2730556" y="235843"/>
                  <a:pt x="2783562" y="328998"/>
                  <a:pt x="2771424" y="423660"/>
                </a:cubicBezTo>
                <a:cubicBezTo>
                  <a:pt x="2753683" y="561920"/>
                  <a:pt x="2615927" y="644516"/>
                  <a:pt x="2491026" y="592159"/>
                </a:cubicBezTo>
                <a:cubicBezTo>
                  <a:pt x="2404264" y="555816"/>
                  <a:pt x="2352192" y="460147"/>
                  <a:pt x="2366987" y="364694"/>
                </a:cubicBezTo>
                <a:cubicBezTo>
                  <a:pt x="2384081" y="253943"/>
                  <a:pt x="2478888" y="180540"/>
                  <a:pt x="2580518" y="186644"/>
                </a:cubicBezTo>
                <a:close/>
                <a:moveTo>
                  <a:pt x="3406298" y="0"/>
                </a:moveTo>
                <a:lnTo>
                  <a:pt x="4023898" y="0"/>
                </a:lnTo>
                <a:lnTo>
                  <a:pt x="4039485" y="16440"/>
                </a:lnTo>
                <a:cubicBezTo>
                  <a:pt x="4112899" y="107670"/>
                  <a:pt x="4150006" y="228832"/>
                  <a:pt x="4134340" y="350976"/>
                </a:cubicBezTo>
                <a:cubicBezTo>
                  <a:pt x="4097638" y="636402"/>
                  <a:pt x="3812859" y="806910"/>
                  <a:pt x="3554440" y="699175"/>
                </a:cubicBezTo>
                <a:cubicBezTo>
                  <a:pt x="3374882" y="624048"/>
                  <a:pt x="3267147" y="426247"/>
                  <a:pt x="3297887" y="228805"/>
                </a:cubicBezTo>
                <a:cubicBezTo>
                  <a:pt x="3311165" y="142914"/>
                  <a:pt x="3347028" y="67910"/>
                  <a:pt x="3397755" y="8363"/>
                </a:cubicBezTo>
                <a:close/>
                <a:moveTo>
                  <a:pt x="1503015" y="0"/>
                </a:moveTo>
                <a:lnTo>
                  <a:pt x="1857869" y="0"/>
                </a:lnTo>
                <a:lnTo>
                  <a:pt x="1875734" y="7199"/>
                </a:lnTo>
                <a:cubicBezTo>
                  <a:pt x="1972792" y="53203"/>
                  <a:pt x="2044088" y="119768"/>
                  <a:pt x="2073805" y="147644"/>
                </a:cubicBezTo>
                <a:cubicBezTo>
                  <a:pt x="2298899" y="357871"/>
                  <a:pt x="2120777" y="615502"/>
                  <a:pt x="2304070" y="931092"/>
                </a:cubicBezTo>
                <a:cubicBezTo>
                  <a:pt x="2332548" y="977849"/>
                  <a:pt x="2365220" y="1021948"/>
                  <a:pt x="2401678" y="1062815"/>
                </a:cubicBezTo>
                <a:cubicBezTo>
                  <a:pt x="2473501" y="1144478"/>
                  <a:pt x="2607307" y="1130114"/>
                  <a:pt x="2658732" y="1035092"/>
                </a:cubicBezTo>
                <a:cubicBezTo>
                  <a:pt x="2743699" y="878014"/>
                  <a:pt x="2824931" y="701903"/>
                  <a:pt x="2989622" y="656081"/>
                </a:cubicBezTo>
                <a:cubicBezTo>
                  <a:pt x="3309810" y="566949"/>
                  <a:pt x="3500428" y="1096285"/>
                  <a:pt x="3832251" y="1033009"/>
                </a:cubicBezTo>
                <a:cubicBezTo>
                  <a:pt x="3970008" y="1006722"/>
                  <a:pt x="4049875" y="893816"/>
                  <a:pt x="4122489" y="753905"/>
                </a:cubicBezTo>
                <a:cubicBezTo>
                  <a:pt x="4142671" y="714904"/>
                  <a:pt x="4162351" y="673821"/>
                  <a:pt x="4182533" y="631806"/>
                </a:cubicBezTo>
                <a:cubicBezTo>
                  <a:pt x="4229290" y="465301"/>
                  <a:pt x="4292692" y="172828"/>
                  <a:pt x="4600355" y="8334"/>
                </a:cubicBezTo>
                <a:lnTo>
                  <a:pt x="4621097" y="0"/>
                </a:lnTo>
                <a:lnTo>
                  <a:pt x="5592502" y="0"/>
                </a:lnTo>
                <a:lnTo>
                  <a:pt x="5592502" y="6214998"/>
                </a:lnTo>
                <a:lnTo>
                  <a:pt x="5570190" y="6214772"/>
                </a:lnTo>
                <a:cubicBezTo>
                  <a:pt x="5484588" y="6205588"/>
                  <a:pt x="5403563" y="6179480"/>
                  <a:pt x="5336013" y="6134537"/>
                </a:cubicBezTo>
                <a:cubicBezTo>
                  <a:pt x="5329154" y="6129869"/>
                  <a:pt x="5322654" y="6124696"/>
                  <a:pt x="5316549" y="6119095"/>
                </a:cubicBezTo>
                <a:cubicBezTo>
                  <a:pt x="5197251" y="6026083"/>
                  <a:pt x="4557234" y="5546951"/>
                  <a:pt x="4161920" y="5655261"/>
                </a:cubicBezTo>
                <a:cubicBezTo>
                  <a:pt x="3724588" y="5774990"/>
                  <a:pt x="3364683" y="6051365"/>
                  <a:pt x="3163578" y="5852918"/>
                </a:cubicBezTo>
                <a:cubicBezTo>
                  <a:pt x="3116533" y="5806591"/>
                  <a:pt x="3049235" y="5739436"/>
                  <a:pt x="2973749" y="5663664"/>
                </a:cubicBezTo>
                <a:cubicBezTo>
                  <a:pt x="2851650" y="5565913"/>
                  <a:pt x="2725959" y="5472256"/>
                  <a:pt x="2569025" y="5499547"/>
                </a:cubicBezTo>
                <a:cubicBezTo>
                  <a:pt x="2209910" y="5562035"/>
                  <a:pt x="2237849" y="5993549"/>
                  <a:pt x="1769490" y="6169659"/>
                </a:cubicBezTo>
                <a:cubicBezTo>
                  <a:pt x="1527877" y="6260515"/>
                  <a:pt x="1178242" y="6229415"/>
                  <a:pt x="1004789" y="6036355"/>
                </a:cubicBezTo>
                <a:cubicBezTo>
                  <a:pt x="724104" y="5723780"/>
                  <a:pt x="1106993" y="5230642"/>
                  <a:pt x="804905" y="4851273"/>
                </a:cubicBezTo>
                <a:cubicBezTo>
                  <a:pt x="628292" y="4629698"/>
                  <a:pt x="441120" y="4729173"/>
                  <a:pt x="243535" y="4461846"/>
                </a:cubicBezTo>
                <a:cubicBezTo>
                  <a:pt x="97446" y="4264262"/>
                  <a:pt x="-23647" y="4082765"/>
                  <a:pt x="35822" y="3819891"/>
                </a:cubicBezTo>
                <a:cubicBezTo>
                  <a:pt x="115402" y="3468316"/>
                  <a:pt x="419645" y="3331136"/>
                  <a:pt x="416485" y="3077311"/>
                </a:cubicBezTo>
                <a:cubicBezTo>
                  <a:pt x="412894" y="2772206"/>
                  <a:pt x="39413" y="2711086"/>
                  <a:pt x="2855" y="2363246"/>
                </a:cubicBezTo>
                <a:cubicBezTo>
                  <a:pt x="-20990" y="2136357"/>
                  <a:pt x="106640" y="1864649"/>
                  <a:pt x="308319" y="1738959"/>
                </a:cubicBezTo>
                <a:cubicBezTo>
                  <a:pt x="680004" y="1507042"/>
                  <a:pt x="1099021" y="1898408"/>
                  <a:pt x="1384015" y="1665772"/>
                </a:cubicBezTo>
                <a:cubicBezTo>
                  <a:pt x="1554236" y="1526793"/>
                  <a:pt x="1581960" y="1242948"/>
                  <a:pt x="1548849" y="1064181"/>
                </a:cubicBezTo>
                <a:cubicBezTo>
                  <a:pt x="1485717" y="723810"/>
                  <a:pt x="1206612" y="668075"/>
                  <a:pt x="1216954" y="408794"/>
                </a:cubicBezTo>
                <a:cubicBezTo>
                  <a:pt x="1222664" y="264268"/>
                  <a:pt x="1316043" y="114328"/>
                  <a:pt x="1447763" y="2945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57130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380B7A-5B85-4642-8878-2089DEF2C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48D562A-EF99-44C6-AA29-9D3E42177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2299" y="-1"/>
            <a:ext cx="5726653" cy="6858000"/>
          </a:xfrm>
          <a:custGeom>
            <a:avLst/>
            <a:gdLst>
              <a:gd name="connsiteX0" fmla="*/ 615190 w 5726653"/>
              <a:gd name="connsiteY0" fmla="*/ 3536635 h 6858000"/>
              <a:gd name="connsiteX1" fmla="*/ 1124778 w 5726653"/>
              <a:gd name="connsiteY1" fmla="*/ 4046223 h 6858000"/>
              <a:gd name="connsiteX2" fmla="*/ 615190 w 5726653"/>
              <a:gd name="connsiteY2" fmla="*/ 4555811 h 6858000"/>
              <a:gd name="connsiteX3" fmla="*/ 105602 w 5726653"/>
              <a:gd name="connsiteY3" fmla="*/ 4046223 h 6858000"/>
              <a:gd name="connsiteX4" fmla="*/ 615190 w 5726653"/>
              <a:gd name="connsiteY4" fmla="*/ 3536635 h 6858000"/>
              <a:gd name="connsiteX5" fmla="*/ 1497780 w 5726653"/>
              <a:gd name="connsiteY5" fmla="*/ 0 h 6858000"/>
              <a:gd name="connsiteX6" fmla="*/ 5164844 w 5726653"/>
              <a:gd name="connsiteY6" fmla="*/ 0 h 6858000"/>
              <a:gd name="connsiteX7" fmla="*/ 5726653 w 5726653"/>
              <a:gd name="connsiteY7" fmla="*/ 0 h 6858000"/>
              <a:gd name="connsiteX8" fmla="*/ 5726653 w 5726653"/>
              <a:gd name="connsiteY8" fmla="*/ 6858000 h 6858000"/>
              <a:gd name="connsiteX9" fmla="*/ 311757 w 5726653"/>
              <a:gd name="connsiteY9" fmla="*/ 6858000 h 6858000"/>
              <a:gd name="connsiteX10" fmla="*/ 314130 w 5726653"/>
              <a:gd name="connsiteY10" fmla="*/ 6707670 h 6858000"/>
              <a:gd name="connsiteX11" fmla="*/ 599702 w 5726653"/>
              <a:gd name="connsiteY11" fmla="*/ 5670858 h 6858000"/>
              <a:gd name="connsiteX12" fmla="*/ 1211433 w 5726653"/>
              <a:gd name="connsiteY12" fmla="*/ 4641255 h 6858000"/>
              <a:gd name="connsiteX13" fmla="*/ 1053041 w 5726653"/>
              <a:gd name="connsiteY13" fmla="*/ 3164269 h 6858000"/>
              <a:gd name="connsiteX14" fmla="*/ 607048 w 5726653"/>
              <a:gd name="connsiteY14" fmla="*/ 2589405 h 6858000"/>
              <a:gd name="connsiteX15" fmla="*/ 1054915 w 5726653"/>
              <a:gd name="connsiteY15" fmla="*/ 1068099 h 6858000"/>
              <a:gd name="connsiteX16" fmla="*/ 1502877 w 5726653"/>
              <a:gd name="connsiteY16" fmla="*/ 419995 h 6858000"/>
              <a:gd name="connsiteX17" fmla="*/ 1505904 w 5726653"/>
              <a:gd name="connsiteY17" fmla="*/ 184996 h 6858000"/>
              <a:gd name="connsiteX18" fmla="*/ 14543 w 5726653"/>
              <a:gd name="connsiteY18" fmla="*/ 0 h 6858000"/>
              <a:gd name="connsiteX19" fmla="*/ 879351 w 5726653"/>
              <a:gd name="connsiteY19" fmla="*/ 0 h 6858000"/>
              <a:gd name="connsiteX20" fmla="*/ 892053 w 5726653"/>
              <a:gd name="connsiteY20" fmla="*/ 78052 h 6858000"/>
              <a:gd name="connsiteX21" fmla="*/ 561940 w 5726653"/>
              <a:gd name="connsiteY21" fmla="*/ 535443 h 6858000"/>
              <a:gd name="connsiteX22" fmla="*/ 15319 w 5726653"/>
              <a:gd name="connsiteY22" fmla="*/ 219852 h 6858000"/>
              <a:gd name="connsiteX23" fmla="*/ 4234 w 5726653"/>
              <a:gd name="connsiteY23" fmla="*/ 4296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26653" h="6858000">
                <a:moveTo>
                  <a:pt x="615190" y="3536635"/>
                </a:moveTo>
                <a:cubicBezTo>
                  <a:pt x="896628" y="3536635"/>
                  <a:pt x="1124778" y="3764785"/>
                  <a:pt x="1124778" y="4046223"/>
                </a:cubicBezTo>
                <a:cubicBezTo>
                  <a:pt x="1124778" y="4327661"/>
                  <a:pt x="896628" y="4555811"/>
                  <a:pt x="615190" y="4555811"/>
                </a:cubicBezTo>
                <a:cubicBezTo>
                  <a:pt x="333752" y="4555811"/>
                  <a:pt x="105602" y="4327661"/>
                  <a:pt x="105602" y="4046223"/>
                </a:cubicBezTo>
                <a:cubicBezTo>
                  <a:pt x="105602" y="3764785"/>
                  <a:pt x="333752" y="3536635"/>
                  <a:pt x="615190" y="3536635"/>
                </a:cubicBezTo>
                <a:close/>
                <a:moveTo>
                  <a:pt x="1497780" y="0"/>
                </a:moveTo>
                <a:lnTo>
                  <a:pt x="5164844" y="0"/>
                </a:lnTo>
                <a:lnTo>
                  <a:pt x="5726653" y="0"/>
                </a:lnTo>
                <a:lnTo>
                  <a:pt x="5726653" y="6858000"/>
                </a:lnTo>
                <a:lnTo>
                  <a:pt x="311757" y="6858000"/>
                </a:lnTo>
                <a:lnTo>
                  <a:pt x="314130" y="6707670"/>
                </a:lnTo>
                <a:cubicBezTo>
                  <a:pt x="335132" y="6366409"/>
                  <a:pt x="433651" y="6019042"/>
                  <a:pt x="599702" y="5670858"/>
                </a:cubicBezTo>
                <a:cubicBezTo>
                  <a:pt x="770257" y="5311556"/>
                  <a:pt x="1010813" y="4986832"/>
                  <a:pt x="1211433" y="4641255"/>
                </a:cubicBezTo>
                <a:cubicBezTo>
                  <a:pt x="1493036" y="4154456"/>
                  <a:pt x="1511835" y="3622744"/>
                  <a:pt x="1053041" y="3164269"/>
                </a:cubicBezTo>
                <a:cubicBezTo>
                  <a:pt x="881977" y="2993264"/>
                  <a:pt x="700422" y="2805523"/>
                  <a:pt x="607048" y="2589405"/>
                </a:cubicBezTo>
                <a:cubicBezTo>
                  <a:pt x="366279" y="2032158"/>
                  <a:pt x="541125" y="1508061"/>
                  <a:pt x="1054915" y="1068099"/>
                </a:cubicBezTo>
                <a:cubicBezTo>
                  <a:pt x="1261027" y="891535"/>
                  <a:pt x="1489688" y="709488"/>
                  <a:pt x="1502877" y="419995"/>
                </a:cubicBezTo>
                <a:cubicBezTo>
                  <a:pt x="1506389" y="341910"/>
                  <a:pt x="1507262" y="263520"/>
                  <a:pt x="1505904" y="184996"/>
                </a:cubicBezTo>
                <a:close/>
                <a:moveTo>
                  <a:pt x="14543" y="0"/>
                </a:moveTo>
                <a:lnTo>
                  <a:pt x="879351" y="0"/>
                </a:lnTo>
                <a:lnTo>
                  <a:pt x="892053" y="78052"/>
                </a:lnTo>
                <a:cubicBezTo>
                  <a:pt x="904492" y="285271"/>
                  <a:pt x="770271" y="479621"/>
                  <a:pt x="561940" y="535443"/>
                </a:cubicBezTo>
                <a:cubicBezTo>
                  <a:pt x="323846" y="599240"/>
                  <a:pt x="79116" y="457945"/>
                  <a:pt x="15319" y="219852"/>
                </a:cubicBezTo>
                <a:cubicBezTo>
                  <a:pt x="-631" y="160329"/>
                  <a:pt x="-3762" y="100391"/>
                  <a:pt x="4234" y="429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D9A5D1-DA2F-53C4-24EC-2B2C0913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7386"/>
            <a:ext cx="5369169" cy="1582784"/>
          </a:xfrm>
        </p:spPr>
        <p:txBody>
          <a:bodyPr>
            <a:normAutofit/>
          </a:bodyPr>
          <a:lstStyle/>
          <a:p>
            <a:r>
              <a:rPr lang="es-MX" dirty="0"/>
              <a:t>El Futuro ya está aquí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9C837D-8FB6-F935-5CEC-63E92E2DF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8" y="2356598"/>
            <a:ext cx="5355276" cy="3790529"/>
          </a:xfrm>
        </p:spPr>
        <p:txBody>
          <a:bodyPr anchor="t">
            <a:normAutofit/>
          </a:bodyPr>
          <a:lstStyle/>
          <a:p>
            <a:r>
              <a:rPr lang="es-AR" dirty="0"/>
              <a:t>Más Allá de la Automatización</a:t>
            </a:r>
          </a:p>
          <a:p>
            <a:pPr lvl="1"/>
            <a:r>
              <a:rPr lang="es-AR" b="1" dirty="0"/>
              <a:t>Análisis Predictivo:</a:t>
            </a:r>
            <a:r>
              <a:rPr lang="es-AR" dirty="0"/>
              <a:t> "La IA te alertará sobre futuros problemas de flujo de caja."</a:t>
            </a:r>
          </a:p>
          <a:p>
            <a:pPr lvl="1"/>
            <a:r>
              <a:rPr lang="es-AR" b="1" dirty="0"/>
              <a:t>Auditoría Continua:</a:t>
            </a:r>
            <a:r>
              <a:rPr lang="es-AR" dirty="0"/>
              <a:t> "Seguridad y tranquilidad en tiempo real para tus clientes."</a:t>
            </a:r>
          </a:p>
          <a:p>
            <a:endParaRPr lang="es-AR" dirty="0"/>
          </a:p>
        </p:txBody>
      </p:sp>
      <p:pic>
        <p:nvPicPr>
          <p:cNvPr id="5" name="Imagen 4" descr="Interfaz de usuario gráfica, Word&#10;&#10;El contenido generado por IA puede ser incorrecto.">
            <a:extLst>
              <a:ext uri="{FF2B5EF4-FFF2-40B4-BE49-F238E27FC236}">
                <a16:creationId xmlns:a16="http://schemas.microsoft.com/office/drawing/2014/main" id="{D2DD99C6-F544-4490-9828-4A89B5C8E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672" y="925935"/>
            <a:ext cx="5006130" cy="50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07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3048E7-AA62-9CA4-692E-378EA9A2C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2782"/>
            <a:ext cx="5369169" cy="1614069"/>
          </a:xfrm>
        </p:spPr>
        <p:txBody>
          <a:bodyPr>
            <a:normAutofit/>
          </a:bodyPr>
          <a:lstStyle/>
          <a:p>
            <a:r>
              <a:rPr lang="es-AR"/>
              <a:t>El Contador del Futuro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97F70F-01DF-6C28-1DC9-95F19254E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8" y="2391995"/>
            <a:ext cx="5355276" cy="3174788"/>
          </a:xfrm>
        </p:spPr>
        <p:txBody>
          <a:bodyPr anchor="t">
            <a:normAutofit/>
          </a:bodyPr>
          <a:lstStyle/>
          <a:p>
            <a:r>
              <a:rPr lang="es-AR" dirty="0"/>
              <a:t>Su Valor es Irremplazable</a:t>
            </a:r>
          </a:p>
          <a:p>
            <a:r>
              <a:rPr lang="es-AR" dirty="0"/>
              <a:t>La tecnología se encarga de los números. Usted se encarga del cliente</a:t>
            </a:r>
          </a:p>
          <a:p>
            <a:endParaRPr lang="es-AR" dirty="0"/>
          </a:p>
          <a:p>
            <a:r>
              <a:rPr lang="es-AR" b="1" dirty="0"/>
              <a:t>Habilidades clave:</a:t>
            </a:r>
            <a:r>
              <a:rPr lang="es-AR" dirty="0"/>
              <a:t> Pensamiento crítico, inteligencia emocional, creatividad, comunicación.</a:t>
            </a:r>
          </a:p>
          <a:p>
            <a:endParaRPr lang="es-AR" dirty="0"/>
          </a:p>
        </p:txBody>
      </p:sp>
      <p:pic>
        <p:nvPicPr>
          <p:cNvPr id="5" name="Imagen 4" descr="Un par de 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F0AD740D-D261-DF96-E90B-AE21406BA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" b="3"/>
          <a:stretch>
            <a:fillRect/>
          </a:stretch>
        </p:blipFill>
        <p:spPr>
          <a:xfrm>
            <a:off x="6408746" y="341196"/>
            <a:ext cx="5783254" cy="5827839"/>
          </a:xfrm>
          <a:custGeom>
            <a:avLst/>
            <a:gdLst/>
            <a:ahLst/>
            <a:cxnLst/>
            <a:rect l="l" t="t" r="r" b="b"/>
            <a:pathLst>
              <a:path w="5783254" h="5827839">
                <a:moveTo>
                  <a:pt x="4737899" y="4735529"/>
                </a:moveTo>
                <a:cubicBezTo>
                  <a:pt x="5039532" y="4735529"/>
                  <a:pt x="5284054" y="4980051"/>
                  <a:pt x="5284054" y="5281684"/>
                </a:cubicBezTo>
                <a:cubicBezTo>
                  <a:pt x="5284054" y="5583317"/>
                  <a:pt x="5039532" y="5827839"/>
                  <a:pt x="4737899" y="5827839"/>
                </a:cubicBezTo>
                <a:cubicBezTo>
                  <a:pt x="4436266" y="5827839"/>
                  <a:pt x="4191744" y="5583317"/>
                  <a:pt x="4191744" y="5281684"/>
                </a:cubicBezTo>
                <a:cubicBezTo>
                  <a:pt x="4191744" y="4980051"/>
                  <a:pt x="4436266" y="4735529"/>
                  <a:pt x="4737899" y="4735529"/>
                </a:cubicBezTo>
                <a:close/>
                <a:moveTo>
                  <a:pt x="926278" y="4451445"/>
                </a:moveTo>
                <a:cubicBezTo>
                  <a:pt x="1155542" y="4451445"/>
                  <a:pt x="1341398" y="4637301"/>
                  <a:pt x="1341398" y="4866565"/>
                </a:cubicBezTo>
                <a:cubicBezTo>
                  <a:pt x="1341398" y="5095829"/>
                  <a:pt x="1155542" y="5281685"/>
                  <a:pt x="926278" y="5281685"/>
                </a:cubicBezTo>
                <a:cubicBezTo>
                  <a:pt x="697014" y="5281685"/>
                  <a:pt x="511158" y="5095829"/>
                  <a:pt x="511158" y="4866565"/>
                </a:cubicBezTo>
                <a:cubicBezTo>
                  <a:pt x="511158" y="4637301"/>
                  <a:pt x="697014" y="4451445"/>
                  <a:pt x="926278" y="4451445"/>
                </a:cubicBezTo>
                <a:close/>
                <a:moveTo>
                  <a:pt x="1681949" y="4088725"/>
                </a:moveTo>
                <a:cubicBezTo>
                  <a:pt x="1834038" y="4088725"/>
                  <a:pt x="1957331" y="4212018"/>
                  <a:pt x="1957331" y="4364107"/>
                </a:cubicBezTo>
                <a:cubicBezTo>
                  <a:pt x="1957331" y="4516196"/>
                  <a:pt x="1834038" y="4639489"/>
                  <a:pt x="1681949" y="4639489"/>
                </a:cubicBezTo>
                <a:cubicBezTo>
                  <a:pt x="1529860" y="4639489"/>
                  <a:pt x="1406567" y="4516196"/>
                  <a:pt x="1406567" y="4364107"/>
                </a:cubicBezTo>
                <a:cubicBezTo>
                  <a:pt x="1406567" y="4212018"/>
                  <a:pt x="1529860" y="4088725"/>
                  <a:pt x="1681949" y="4088725"/>
                </a:cubicBezTo>
                <a:close/>
                <a:moveTo>
                  <a:pt x="1693411" y="509182"/>
                </a:moveTo>
                <a:cubicBezTo>
                  <a:pt x="1845500" y="509182"/>
                  <a:pt x="1968793" y="632475"/>
                  <a:pt x="1968793" y="784564"/>
                </a:cubicBezTo>
                <a:cubicBezTo>
                  <a:pt x="1968793" y="936653"/>
                  <a:pt x="1845500" y="1059946"/>
                  <a:pt x="1693411" y="1059946"/>
                </a:cubicBezTo>
                <a:cubicBezTo>
                  <a:pt x="1541322" y="1059946"/>
                  <a:pt x="1418029" y="936653"/>
                  <a:pt x="1418029" y="784564"/>
                </a:cubicBezTo>
                <a:cubicBezTo>
                  <a:pt x="1418029" y="632475"/>
                  <a:pt x="1541322" y="509182"/>
                  <a:pt x="1693411" y="509182"/>
                </a:cubicBezTo>
                <a:close/>
                <a:moveTo>
                  <a:pt x="3016437" y="478512"/>
                </a:moveTo>
                <a:cubicBezTo>
                  <a:pt x="3052905" y="476034"/>
                  <a:pt x="3089701" y="476075"/>
                  <a:pt x="3126794" y="478680"/>
                </a:cubicBezTo>
                <a:cubicBezTo>
                  <a:pt x="3225709" y="485628"/>
                  <a:pt x="3326735" y="510816"/>
                  <a:pt x="3429286" y="555125"/>
                </a:cubicBezTo>
                <a:cubicBezTo>
                  <a:pt x="3588377" y="623860"/>
                  <a:pt x="3726579" y="757508"/>
                  <a:pt x="3852460" y="883435"/>
                </a:cubicBezTo>
                <a:cubicBezTo>
                  <a:pt x="4189958" y="1221166"/>
                  <a:pt x="4581366" y="1207328"/>
                  <a:pt x="4939713" y="1000031"/>
                </a:cubicBezTo>
                <a:cubicBezTo>
                  <a:pt x="5194103" y="852348"/>
                  <a:pt x="5433141" y="675268"/>
                  <a:pt x="5697634" y="549718"/>
                </a:cubicBezTo>
                <a:lnTo>
                  <a:pt x="5783254" y="513561"/>
                </a:lnTo>
                <a:lnTo>
                  <a:pt x="5783254" y="4871711"/>
                </a:lnTo>
                <a:lnTo>
                  <a:pt x="5743328" y="4864473"/>
                </a:lnTo>
                <a:cubicBezTo>
                  <a:pt x="5605918" y="4834320"/>
                  <a:pt x="5469797" y="4789559"/>
                  <a:pt x="5333250" y="4737862"/>
                </a:cubicBezTo>
                <a:cubicBezTo>
                  <a:pt x="5018374" y="4618749"/>
                  <a:pt x="4676802" y="4500296"/>
                  <a:pt x="4354677" y="4623045"/>
                </a:cubicBezTo>
                <a:cubicBezTo>
                  <a:pt x="4093969" y="4722577"/>
                  <a:pt x="3874992" y="4932580"/>
                  <a:pt x="3639124" y="5095915"/>
                </a:cubicBezTo>
                <a:cubicBezTo>
                  <a:pt x="3490411" y="5199039"/>
                  <a:pt x="3351637" y="5318395"/>
                  <a:pt x="3196098" y="5409413"/>
                </a:cubicBezTo>
                <a:cubicBezTo>
                  <a:pt x="2798576" y="5642084"/>
                  <a:pt x="2315054" y="5309217"/>
                  <a:pt x="2216541" y="5005202"/>
                </a:cubicBezTo>
                <a:cubicBezTo>
                  <a:pt x="2172959" y="4870183"/>
                  <a:pt x="2182102" y="4711777"/>
                  <a:pt x="2195718" y="4566594"/>
                </a:cubicBezTo>
                <a:cubicBezTo>
                  <a:pt x="2235161" y="4141667"/>
                  <a:pt x="1842961" y="3903370"/>
                  <a:pt x="1509426" y="3909896"/>
                </a:cubicBezTo>
                <a:cubicBezTo>
                  <a:pt x="539234" y="3931048"/>
                  <a:pt x="29168" y="3302144"/>
                  <a:pt x="354" y="2455296"/>
                </a:cubicBezTo>
                <a:cubicBezTo>
                  <a:pt x="-4549" y="2310187"/>
                  <a:pt x="42804" y="2163767"/>
                  <a:pt x="65932" y="2017226"/>
                </a:cubicBezTo>
                <a:cubicBezTo>
                  <a:pt x="138904" y="1706535"/>
                  <a:pt x="262471" y="1430265"/>
                  <a:pt x="548743" y="1259879"/>
                </a:cubicBezTo>
                <a:cubicBezTo>
                  <a:pt x="731311" y="1151231"/>
                  <a:pt x="929316" y="1141485"/>
                  <a:pt x="1139870" y="1171590"/>
                </a:cubicBezTo>
                <a:cubicBezTo>
                  <a:pt x="1368879" y="1204173"/>
                  <a:pt x="1602397" y="1224911"/>
                  <a:pt x="1832320" y="1214571"/>
                </a:cubicBezTo>
                <a:cubicBezTo>
                  <a:pt x="2045424" y="1204861"/>
                  <a:pt x="2179434" y="1036538"/>
                  <a:pt x="2309408" y="884812"/>
                </a:cubicBezTo>
                <a:cubicBezTo>
                  <a:pt x="2521947" y="636609"/>
                  <a:pt x="2761159" y="495859"/>
                  <a:pt x="3016437" y="478512"/>
                </a:cubicBezTo>
                <a:close/>
                <a:moveTo>
                  <a:pt x="4470143" y="0"/>
                </a:moveTo>
                <a:cubicBezTo>
                  <a:pt x="4685857" y="0"/>
                  <a:pt x="4860728" y="174871"/>
                  <a:pt x="4860728" y="390585"/>
                </a:cubicBezTo>
                <a:cubicBezTo>
                  <a:pt x="4860728" y="606299"/>
                  <a:pt x="4685857" y="781170"/>
                  <a:pt x="4470143" y="781170"/>
                </a:cubicBezTo>
                <a:cubicBezTo>
                  <a:pt x="4254429" y="781170"/>
                  <a:pt x="4079558" y="606299"/>
                  <a:pt x="4079558" y="390585"/>
                </a:cubicBezTo>
                <a:cubicBezTo>
                  <a:pt x="4079558" y="174871"/>
                  <a:pt x="4254429" y="0"/>
                  <a:pt x="447014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7189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3BDA6-1B38-D53C-7ACB-C621C95A3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30752-8337-3843-14B2-1D20472C44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SECCION 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4D7CF7-C452-6247-2238-0D308D61C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CONCLUSIONES Y CIERRE</a:t>
            </a:r>
          </a:p>
        </p:txBody>
      </p:sp>
    </p:spTree>
    <p:extLst>
      <p:ext uri="{BB962C8B-B14F-4D97-AF65-F5344CB8AC3E}">
        <p14:creationId xmlns:p14="http://schemas.microsoft.com/office/powerpoint/2010/main" val="2744943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D030F4-CD73-39DD-32D4-970CDA95A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Conclusiones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9E4629-31F1-3078-C8DF-0526DE8E0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Ideas Finales</a:t>
            </a:r>
          </a:p>
          <a:p>
            <a:endParaRPr lang="es-AR" dirty="0"/>
          </a:p>
          <a:p>
            <a:r>
              <a:rPr lang="es-MX" dirty="0"/>
              <a:t>Resumen en 3 puntos clave.</a:t>
            </a:r>
          </a:p>
          <a:p>
            <a:r>
              <a:rPr lang="es-MX" dirty="0"/>
              <a:t>1.	La IA es una herramienta para potenciarnos, no reemplazarnos.</a:t>
            </a:r>
          </a:p>
          <a:p>
            <a:r>
              <a:rPr lang="es-MX" dirty="0"/>
              <a:t>2.	Se puede empezar hoy, de forma simple y con bajo costo.</a:t>
            </a:r>
          </a:p>
          <a:p>
            <a:r>
              <a:rPr lang="es-MX" dirty="0"/>
              <a:t>3.	El mayor valor del contador se desplaza hacia la estrategia y la asesoría.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67619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4" name="Background Fill">
            <a:extLst>
              <a:ext uri="{FF2B5EF4-FFF2-40B4-BE49-F238E27FC236}">
                <a16:creationId xmlns:a16="http://schemas.microsoft.com/office/drawing/2014/main" id="{68CA250C-CF5A-4736-9249-D6111F7C5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CFE97C-CA9B-4CDF-900D-6E4572A40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FB091A2-A894-374C-A692-E6D18D4F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00150"/>
            <a:ext cx="5486400" cy="33031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Llamado a la Acción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3BCCD5-1C14-8126-10E8-A48CFF460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4733925"/>
            <a:ext cx="5486399" cy="139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El Momento es Ahora</a:t>
            </a:r>
          </a:p>
        </p:txBody>
      </p:sp>
      <p:pic>
        <p:nvPicPr>
          <p:cNvPr id="5" name="Imagen 4" descr="Vista de una ciudad iluminada&#10;&#10;El contenido generado por IA puede ser incorrecto.">
            <a:extLst>
              <a:ext uri="{FF2B5EF4-FFF2-40B4-BE49-F238E27FC236}">
                <a16:creationId xmlns:a16="http://schemas.microsoft.com/office/drawing/2014/main" id="{789EA592-6198-9720-3A0A-E9FB4F14D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r="7612" b="-2"/>
          <a:stretch>
            <a:fillRect/>
          </a:stretch>
        </p:blipFill>
        <p:spPr>
          <a:xfrm>
            <a:off x="6599498" y="2"/>
            <a:ext cx="5592502" cy="6218525"/>
          </a:xfrm>
          <a:custGeom>
            <a:avLst/>
            <a:gdLst/>
            <a:ahLst/>
            <a:cxnLst/>
            <a:rect l="l" t="t" r="r" b="b"/>
            <a:pathLst>
              <a:path w="5592502" h="6218525">
                <a:moveTo>
                  <a:pt x="2549391" y="5657612"/>
                </a:moveTo>
                <a:cubicBezTo>
                  <a:pt x="2568895" y="5660359"/>
                  <a:pt x="2588012" y="5665853"/>
                  <a:pt x="2606158" y="5674005"/>
                </a:cubicBezTo>
                <a:cubicBezTo>
                  <a:pt x="2690694" y="5711355"/>
                  <a:pt x="2743699" y="5803287"/>
                  <a:pt x="2734722" y="5897877"/>
                </a:cubicBezTo>
                <a:cubicBezTo>
                  <a:pt x="2720716" y="6045476"/>
                  <a:pt x="2578003" y="6136188"/>
                  <a:pt x="2445921" y="6086557"/>
                </a:cubicBezTo>
                <a:cubicBezTo>
                  <a:pt x="2352551" y="6051652"/>
                  <a:pt x="2293727" y="5951889"/>
                  <a:pt x="2306440" y="5850621"/>
                </a:cubicBezTo>
                <a:cubicBezTo>
                  <a:pt x="2319512" y="5745685"/>
                  <a:pt x="2398158" y="5671063"/>
                  <a:pt x="2490307" y="5657701"/>
                </a:cubicBezTo>
                <a:cubicBezTo>
                  <a:pt x="2509998" y="5654864"/>
                  <a:pt x="2529887" y="5654864"/>
                  <a:pt x="2549391" y="5657612"/>
                </a:cubicBezTo>
                <a:close/>
                <a:moveTo>
                  <a:pt x="708303" y="494981"/>
                </a:moveTo>
                <a:cubicBezTo>
                  <a:pt x="758766" y="498141"/>
                  <a:pt x="808381" y="509490"/>
                  <a:pt x="855181" y="528594"/>
                </a:cubicBezTo>
                <a:cubicBezTo>
                  <a:pt x="1052623" y="608676"/>
                  <a:pt x="1174866" y="823069"/>
                  <a:pt x="1146999" y="1039903"/>
                </a:cubicBezTo>
                <a:cubicBezTo>
                  <a:pt x="1106562" y="1357577"/>
                  <a:pt x="789750" y="1547407"/>
                  <a:pt x="502601" y="1427029"/>
                </a:cubicBezTo>
                <a:cubicBezTo>
                  <a:pt x="303292" y="1343573"/>
                  <a:pt x="183634" y="1123578"/>
                  <a:pt x="217535" y="904373"/>
                </a:cubicBezTo>
                <a:cubicBezTo>
                  <a:pt x="256894" y="649831"/>
                  <a:pt x="474662" y="481046"/>
                  <a:pt x="708303" y="494981"/>
                </a:cubicBezTo>
                <a:close/>
                <a:moveTo>
                  <a:pt x="2580518" y="186644"/>
                </a:moveTo>
                <a:cubicBezTo>
                  <a:pt x="2602438" y="187938"/>
                  <a:pt x="2623999" y="192821"/>
                  <a:pt x="2644369" y="201008"/>
                </a:cubicBezTo>
                <a:cubicBezTo>
                  <a:pt x="2730556" y="235843"/>
                  <a:pt x="2783562" y="328998"/>
                  <a:pt x="2771424" y="423660"/>
                </a:cubicBezTo>
                <a:cubicBezTo>
                  <a:pt x="2753683" y="561920"/>
                  <a:pt x="2615927" y="644516"/>
                  <a:pt x="2491026" y="592159"/>
                </a:cubicBezTo>
                <a:cubicBezTo>
                  <a:pt x="2404264" y="555816"/>
                  <a:pt x="2352192" y="460147"/>
                  <a:pt x="2366987" y="364694"/>
                </a:cubicBezTo>
                <a:cubicBezTo>
                  <a:pt x="2384081" y="253943"/>
                  <a:pt x="2478888" y="180540"/>
                  <a:pt x="2580518" y="186644"/>
                </a:cubicBezTo>
                <a:close/>
                <a:moveTo>
                  <a:pt x="3406298" y="0"/>
                </a:moveTo>
                <a:lnTo>
                  <a:pt x="4023898" y="0"/>
                </a:lnTo>
                <a:lnTo>
                  <a:pt x="4039485" y="16440"/>
                </a:lnTo>
                <a:cubicBezTo>
                  <a:pt x="4112899" y="107670"/>
                  <a:pt x="4150006" y="228832"/>
                  <a:pt x="4134340" y="350976"/>
                </a:cubicBezTo>
                <a:cubicBezTo>
                  <a:pt x="4097638" y="636402"/>
                  <a:pt x="3812859" y="806910"/>
                  <a:pt x="3554440" y="699175"/>
                </a:cubicBezTo>
                <a:cubicBezTo>
                  <a:pt x="3374882" y="624048"/>
                  <a:pt x="3267147" y="426247"/>
                  <a:pt x="3297887" y="228805"/>
                </a:cubicBezTo>
                <a:cubicBezTo>
                  <a:pt x="3311165" y="142914"/>
                  <a:pt x="3347028" y="67910"/>
                  <a:pt x="3397755" y="8363"/>
                </a:cubicBezTo>
                <a:close/>
                <a:moveTo>
                  <a:pt x="1503015" y="0"/>
                </a:moveTo>
                <a:lnTo>
                  <a:pt x="1857869" y="0"/>
                </a:lnTo>
                <a:lnTo>
                  <a:pt x="1875734" y="7199"/>
                </a:lnTo>
                <a:cubicBezTo>
                  <a:pt x="1972792" y="53203"/>
                  <a:pt x="2044088" y="119768"/>
                  <a:pt x="2073805" y="147644"/>
                </a:cubicBezTo>
                <a:cubicBezTo>
                  <a:pt x="2298899" y="357871"/>
                  <a:pt x="2120777" y="615502"/>
                  <a:pt x="2304070" y="931092"/>
                </a:cubicBezTo>
                <a:cubicBezTo>
                  <a:pt x="2332548" y="977849"/>
                  <a:pt x="2365220" y="1021948"/>
                  <a:pt x="2401678" y="1062815"/>
                </a:cubicBezTo>
                <a:cubicBezTo>
                  <a:pt x="2473501" y="1144478"/>
                  <a:pt x="2607307" y="1130114"/>
                  <a:pt x="2658732" y="1035092"/>
                </a:cubicBezTo>
                <a:cubicBezTo>
                  <a:pt x="2743699" y="878014"/>
                  <a:pt x="2824931" y="701903"/>
                  <a:pt x="2989622" y="656081"/>
                </a:cubicBezTo>
                <a:cubicBezTo>
                  <a:pt x="3309810" y="566949"/>
                  <a:pt x="3500428" y="1096285"/>
                  <a:pt x="3832251" y="1033009"/>
                </a:cubicBezTo>
                <a:cubicBezTo>
                  <a:pt x="3970008" y="1006722"/>
                  <a:pt x="4049875" y="893816"/>
                  <a:pt x="4122489" y="753905"/>
                </a:cubicBezTo>
                <a:cubicBezTo>
                  <a:pt x="4142671" y="714904"/>
                  <a:pt x="4162351" y="673821"/>
                  <a:pt x="4182533" y="631806"/>
                </a:cubicBezTo>
                <a:cubicBezTo>
                  <a:pt x="4229290" y="465301"/>
                  <a:pt x="4292692" y="172828"/>
                  <a:pt x="4600355" y="8334"/>
                </a:cubicBezTo>
                <a:lnTo>
                  <a:pt x="4621097" y="0"/>
                </a:lnTo>
                <a:lnTo>
                  <a:pt x="5592502" y="0"/>
                </a:lnTo>
                <a:lnTo>
                  <a:pt x="5592502" y="6214998"/>
                </a:lnTo>
                <a:lnTo>
                  <a:pt x="5570190" y="6214772"/>
                </a:lnTo>
                <a:cubicBezTo>
                  <a:pt x="5484588" y="6205588"/>
                  <a:pt x="5403563" y="6179480"/>
                  <a:pt x="5336013" y="6134537"/>
                </a:cubicBezTo>
                <a:cubicBezTo>
                  <a:pt x="5329154" y="6129869"/>
                  <a:pt x="5322654" y="6124696"/>
                  <a:pt x="5316549" y="6119095"/>
                </a:cubicBezTo>
                <a:cubicBezTo>
                  <a:pt x="5197251" y="6026083"/>
                  <a:pt x="4557234" y="5546951"/>
                  <a:pt x="4161920" y="5655261"/>
                </a:cubicBezTo>
                <a:cubicBezTo>
                  <a:pt x="3724588" y="5774990"/>
                  <a:pt x="3364683" y="6051365"/>
                  <a:pt x="3163578" y="5852918"/>
                </a:cubicBezTo>
                <a:cubicBezTo>
                  <a:pt x="3116533" y="5806591"/>
                  <a:pt x="3049235" y="5739436"/>
                  <a:pt x="2973749" y="5663664"/>
                </a:cubicBezTo>
                <a:cubicBezTo>
                  <a:pt x="2851650" y="5565913"/>
                  <a:pt x="2725959" y="5472256"/>
                  <a:pt x="2569025" y="5499547"/>
                </a:cubicBezTo>
                <a:cubicBezTo>
                  <a:pt x="2209910" y="5562035"/>
                  <a:pt x="2237849" y="5993549"/>
                  <a:pt x="1769490" y="6169659"/>
                </a:cubicBezTo>
                <a:cubicBezTo>
                  <a:pt x="1527877" y="6260515"/>
                  <a:pt x="1178242" y="6229415"/>
                  <a:pt x="1004789" y="6036355"/>
                </a:cubicBezTo>
                <a:cubicBezTo>
                  <a:pt x="724104" y="5723780"/>
                  <a:pt x="1106993" y="5230642"/>
                  <a:pt x="804905" y="4851273"/>
                </a:cubicBezTo>
                <a:cubicBezTo>
                  <a:pt x="628292" y="4629698"/>
                  <a:pt x="441120" y="4729173"/>
                  <a:pt x="243535" y="4461846"/>
                </a:cubicBezTo>
                <a:cubicBezTo>
                  <a:pt x="97446" y="4264262"/>
                  <a:pt x="-23647" y="4082765"/>
                  <a:pt x="35822" y="3819891"/>
                </a:cubicBezTo>
                <a:cubicBezTo>
                  <a:pt x="115402" y="3468316"/>
                  <a:pt x="419645" y="3331136"/>
                  <a:pt x="416485" y="3077311"/>
                </a:cubicBezTo>
                <a:cubicBezTo>
                  <a:pt x="412894" y="2772206"/>
                  <a:pt x="39413" y="2711086"/>
                  <a:pt x="2855" y="2363246"/>
                </a:cubicBezTo>
                <a:cubicBezTo>
                  <a:pt x="-20990" y="2136357"/>
                  <a:pt x="106640" y="1864649"/>
                  <a:pt x="308319" y="1738959"/>
                </a:cubicBezTo>
                <a:cubicBezTo>
                  <a:pt x="680004" y="1507042"/>
                  <a:pt x="1099021" y="1898408"/>
                  <a:pt x="1384015" y="1665772"/>
                </a:cubicBezTo>
                <a:cubicBezTo>
                  <a:pt x="1554236" y="1526793"/>
                  <a:pt x="1581960" y="1242948"/>
                  <a:pt x="1548849" y="1064181"/>
                </a:cubicBezTo>
                <a:cubicBezTo>
                  <a:pt x="1485717" y="723810"/>
                  <a:pt x="1206612" y="668075"/>
                  <a:pt x="1216954" y="408794"/>
                </a:cubicBezTo>
                <a:cubicBezTo>
                  <a:pt x="1222664" y="264268"/>
                  <a:pt x="1316043" y="114328"/>
                  <a:pt x="1447763" y="2945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13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559DD-A606-6AA9-38C3-26EE0F43A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¿Preguntas? ¿Dudas? ¿Sugerencias?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00B264-31BE-4321-8CDD-E93130F35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189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2605D-D47A-90AF-BBF6-FD50D7372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MUCHAS GRACIAS!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B01898-4C76-382C-D164-84A02B2AD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Linkedin</a:t>
            </a:r>
            <a:r>
              <a:rPr lang="es-AR" dirty="0"/>
              <a:t>: Cristian </a:t>
            </a:r>
            <a:r>
              <a:rPr lang="es-AR" dirty="0" err="1"/>
              <a:t>Esber</a:t>
            </a:r>
            <a:endParaRPr lang="es-AR" dirty="0"/>
          </a:p>
          <a:p>
            <a:r>
              <a:rPr lang="es-AR" dirty="0"/>
              <a:t>Instagram: </a:t>
            </a:r>
            <a:r>
              <a:rPr lang="es-AR" dirty="0" err="1"/>
              <a:t>esber</a:t>
            </a:r>
            <a:r>
              <a:rPr lang="es-AR" err="1"/>
              <a:t>.</a:t>
            </a:r>
            <a:r>
              <a:rPr lang="es-AR"/>
              <a:t>consultores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9179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9194CA-70DA-BCF2-7CE9-65E6EFB02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7494" y="552782"/>
            <a:ext cx="5369169" cy="1619611"/>
          </a:xfrm>
        </p:spPr>
        <p:txBody>
          <a:bodyPr>
            <a:normAutofit/>
          </a:bodyPr>
          <a:lstStyle/>
          <a:p>
            <a:r>
              <a:rPr lang="es-AR"/>
              <a:t>¿Les suena familiar?</a:t>
            </a:r>
            <a:endParaRPr lang="es-AR" dirty="0"/>
          </a:p>
        </p:txBody>
      </p:sp>
      <p:pic>
        <p:nvPicPr>
          <p:cNvPr id="5" name="Marcador de contenido 4" descr="Imagen que contiene interior, tabla, mujer, hombre&#10;&#10;El contenido generado por IA puede ser incorrecto.">
            <a:extLst>
              <a:ext uri="{FF2B5EF4-FFF2-40B4-BE49-F238E27FC236}">
                <a16:creationId xmlns:a16="http://schemas.microsoft.com/office/drawing/2014/main" id="{7C1486AD-F27A-9488-8160-B7A7FEEED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r="4329"/>
          <a:stretch>
            <a:fillRect/>
          </a:stretch>
        </p:blipFill>
        <p:spPr>
          <a:xfrm>
            <a:off x="-52346" y="10"/>
            <a:ext cx="5827552" cy="6857990"/>
          </a:xfrm>
          <a:custGeom>
            <a:avLst/>
            <a:gdLst/>
            <a:ahLst/>
            <a:cxnLst/>
            <a:rect l="l" t="t" r="r" b="b"/>
            <a:pathLst>
              <a:path w="5827552" h="6858000">
                <a:moveTo>
                  <a:pt x="5436113" y="4232571"/>
                </a:moveTo>
                <a:cubicBezTo>
                  <a:pt x="5625722" y="4232571"/>
                  <a:pt x="5779430" y="4386279"/>
                  <a:pt x="5779430" y="4575888"/>
                </a:cubicBezTo>
                <a:cubicBezTo>
                  <a:pt x="5779430" y="4765497"/>
                  <a:pt x="5625722" y="4919205"/>
                  <a:pt x="5436113" y="4919205"/>
                </a:cubicBezTo>
                <a:cubicBezTo>
                  <a:pt x="5246504" y="4919205"/>
                  <a:pt x="5092796" y="4765497"/>
                  <a:pt x="5092796" y="4575888"/>
                </a:cubicBezTo>
                <a:cubicBezTo>
                  <a:pt x="5092796" y="4386279"/>
                  <a:pt x="5246504" y="4232571"/>
                  <a:pt x="5436113" y="4232571"/>
                </a:cubicBezTo>
                <a:close/>
                <a:moveTo>
                  <a:pt x="5580185" y="1806694"/>
                </a:moveTo>
                <a:cubicBezTo>
                  <a:pt x="5699726" y="1806694"/>
                  <a:pt x="5799461" y="1891487"/>
                  <a:pt x="5822527" y="2004209"/>
                </a:cubicBezTo>
                <a:lnTo>
                  <a:pt x="5827552" y="2054052"/>
                </a:lnTo>
                <a:lnTo>
                  <a:pt x="5827552" y="2054073"/>
                </a:lnTo>
                <a:lnTo>
                  <a:pt x="5822527" y="2103916"/>
                </a:lnTo>
                <a:cubicBezTo>
                  <a:pt x="5799461" y="2216637"/>
                  <a:pt x="5699726" y="2301430"/>
                  <a:pt x="5580185" y="2301430"/>
                </a:cubicBezTo>
                <a:cubicBezTo>
                  <a:pt x="5443567" y="2301430"/>
                  <a:pt x="5332817" y="2190680"/>
                  <a:pt x="5332817" y="2054062"/>
                </a:cubicBezTo>
                <a:cubicBezTo>
                  <a:pt x="5332817" y="1917444"/>
                  <a:pt x="5443567" y="1806694"/>
                  <a:pt x="5580185" y="1806694"/>
                </a:cubicBezTo>
                <a:close/>
                <a:moveTo>
                  <a:pt x="5580184" y="1294715"/>
                </a:moveTo>
                <a:cubicBezTo>
                  <a:pt x="5659753" y="1294715"/>
                  <a:pt x="5724256" y="1359218"/>
                  <a:pt x="5724256" y="1438787"/>
                </a:cubicBezTo>
                <a:cubicBezTo>
                  <a:pt x="5724256" y="1518356"/>
                  <a:pt x="5659753" y="1582859"/>
                  <a:pt x="5580184" y="1582859"/>
                </a:cubicBezTo>
                <a:cubicBezTo>
                  <a:pt x="5500615" y="1582859"/>
                  <a:pt x="5436112" y="1518356"/>
                  <a:pt x="5436112" y="1438787"/>
                </a:cubicBezTo>
                <a:cubicBezTo>
                  <a:pt x="5436112" y="1359218"/>
                  <a:pt x="5500615" y="1294715"/>
                  <a:pt x="5580184" y="1294715"/>
                </a:cubicBezTo>
                <a:close/>
                <a:moveTo>
                  <a:pt x="0" y="0"/>
                </a:moveTo>
                <a:lnTo>
                  <a:pt x="5346882" y="0"/>
                </a:lnTo>
                <a:lnTo>
                  <a:pt x="5396357" y="64140"/>
                </a:lnTo>
                <a:cubicBezTo>
                  <a:pt x="5509528" y="228632"/>
                  <a:pt x="5577723" y="424885"/>
                  <a:pt x="5582550" y="646882"/>
                </a:cubicBezTo>
                <a:cubicBezTo>
                  <a:pt x="5608062" y="1102027"/>
                  <a:pt x="5203194" y="1301070"/>
                  <a:pt x="5151872" y="1809180"/>
                </a:cubicBezTo>
                <a:cubicBezTo>
                  <a:pt x="5104686" y="2276432"/>
                  <a:pt x="5496947" y="2514465"/>
                  <a:pt x="5323965" y="3464278"/>
                </a:cubicBezTo>
                <a:cubicBezTo>
                  <a:pt x="5211960" y="4079388"/>
                  <a:pt x="4297510" y="4259025"/>
                  <a:pt x="5513003" y="5720066"/>
                </a:cubicBezTo>
                <a:cubicBezTo>
                  <a:pt x="5768583" y="6027176"/>
                  <a:pt x="5791560" y="6490332"/>
                  <a:pt x="5601722" y="6841105"/>
                </a:cubicBezTo>
                <a:lnTo>
                  <a:pt x="5590822" y="6858000"/>
                </a:lnTo>
                <a:lnTo>
                  <a:pt x="1735" y="6858000"/>
                </a:lnTo>
                <a:lnTo>
                  <a:pt x="0" y="6858000"/>
                </a:lnTo>
                <a:lnTo>
                  <a:pt x="0" y="6849812"/>
                </a:lnTo>
                <a:lnTo>
                  <a:pt x="0" y="6483067"/>
                </a:lnTo>
                <a:lnTo>
                  <a:pt x="0" y="1250146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F3384C8-FEA5-200D-9871-577A91E19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092" y="2391995"/>
            <a:ext cx="5355276" cy="3174788"/>
          </a:xfrm>
        </p:spPr>
        <p:txBody>
          <a:bodyPr anchor="t">
            <a:normAutofit/>
          </a:bodyPr>
          <a:lstStyle/>
          <a:p>
            <a:endParaRPr lang="es-AR" dirty="0"/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s-AR" dirty="0"/>
              <a:t>"Horas en tareas repetitivas“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s-AR" dirty="0"/>
              <a:t>"Riesgo constante de error humano“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s-AR" dirty="0"/>
              <a:t>"Presión por la inmediatez“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s-AR" dirty="0"/>
              <a:t>"Competencia creciente"</a:t>
            </a:r>
          </a:p>
        </p:txBody>
      </p:sp>
    </p:spTree>
    <p:extLst>
      <p:ext uri="{BB962C8B-B14F-4D97-AF65-F5344CB8AC3E}">
        <p14:creationId xmlns:p14="http://schemas.microsoft.com/office/powerpoint/2010/main" val="63837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A25412-03E8-2DB0-A8D2-E53D7A8F9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7494" y="552782"/>
            <a:ext cx="5369169" cy="1619611"/>
          </a:xfrm>
        </p:spPr>
        <p:txBody>
          <a:bodyPr>
            <a:normAutofit/>
          </a:bodyPr>
          <a:lstStyle/>
          <a:p>
            <a:r>
              <a:rPr lang="es-AR" sz="4000" b="1" dirty="0"/>
              <a:t>La Gran Oportunidad</a:t>
            </a:r>
            <a:br>
              <a:rPr lang="es-AR" sz="4000" dirty="0"/>
            </a:br>
            <a:endParaRPr lang="es-AR" sz="4000" dirty="0"/>
          </a:p>
        </p:txBody>
      </p:sp>
      <p:pic>
        <p:nvPicPr>
          <p:cNvPr id="5" name="Marcador de contenido 4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6A6E5C5F-D208-D935-BD50-201D2EFD4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11190"/>
          <a:stretch>
            <a:fillRect/>
          </a:stretch>
        </p:blipFill>
        <p:spPr>
          <a:xfrm>
            <a:off x="-52346" y="10"/>
            <a:ext cx="5827552" cy="6857990"/>
          </a:xfrm>
          <a:custGeom>
            <a:avLst/>
            <a:gdLst/>
            <a:ahLst/>
            <a:cxnLst/>
            <a:rect l="l" t="t" r="r" b="b"/>
            <a:pathLst>
              <a:path w="5827552" h="6858000">
                <a:moveTo>
                  <a:pt x="5436113" y="4232571"/>
                </a:moveTo>
                <a:cubicBezTo>
                  <a:pt x="5625722" y="4232571"/>
                  <a:pt x="5779430" y="4386279"/>
                  <a:pt x="5779430" y="4575888"/>
                </a:cubicBezTo>
                <a:cubicBezTo>
                  <a:pt x="5779430" y="4765497"/>
                  <a:pt x="5625722" y="4919205"/>
                  <a:pt x="5436113" y="4919205"/>
                </a:cubicBezTo>
                <a:cubicBezTo>
                  <a:pt x="5246504" y="4919205"/>
                  <a:pt x="5092796" y="4765497"/>
                  <a:pt x="5092796" y="4575888"/>
                </a:cubicBezTo>
                <a:cubicBezTo>
                  <a:pt x="5092796" y="4386279"/>
                  <a:pt x="5246504" y="4232571"/>
                  <a:pt x="5436113" y="4232571"/>
                </a:cubicBezTo>
                <a:close/>
                <a:moveTo>
                  <a:pt x="5580185" y="1806694"/>
                </a:moveTo>
                <a:cubicBezTo>
                  <a:pt x="5699726" y="1806694"/>
                  <a:pt x="5799461" y="1891487"/>
                  <a:pt x="5822527" y="2004209"/>
                </a:cubicBezTo>
                <a:lnTo>
                  <a:pt x="5827552" y="2054052"/>
                </a:lnTo>
                <a:lnTo>
                  <a:pt x="5827552" y="2054073"/>
                </a:lnTo>
                <a:lnTo>
                  <a:pt x="5822527" y="2103916"/>
                </a:lnTo>
                <a:cubicBezTo>
                  <a:pt x="5799461" y="2216637"/>
                  <a:pt x="5699726" y="2301430"/>
                  <a:pt x="5580185" y="2301430"/>
                </a:cubicBezTo>
                <a:cubicBezTo>
                  <a:pt x="5443567" y="2301430"/>
                  <a:pt x="5332817" y="2190680"/>
                  <a:pt x="5332817" y="2054062"/>
                </a:cubicBezTo>
                <a:cubicBezTo>
                  <a:pt x="5332817" y="1917444"/>
                  <a:pt x="5443567" y="1806694"/>
                  <a:pt x="5580185" y="1806694"/>
                </a:cubicBezTo>
                <a:close/>
                <a:moveTo>
                  <a:pt x="5580184" y="1294715"/>
                </a:moveTo>
                <a:cubicBezTo>
                  <a:pt x="5659753" y="1294715"/>
                  <a:pt x="5724256" y="1359218"/>
                  <a:pt x="5724256" y="1438787"/>
                </a:cubicBezTo>
                <a:cubicBezTo>
                  <a:pt x="5724256" y="1518356"/>
                  <a:pt x="5659753" y="1582859"/>
                  <a:pt x="5580184" y="1582859"/>
                </a:cubicBezTo>
                <a:cubicBezTo>
                  <a:pt x="5500615" y="1582859"/>
                  <a:pt x="5436112" y="1518356"/>
                  <a:pt x="5436112" y="1438787"/>
                </a:cubicBezTo>
                <a:cubicBezTo>
                  <a:pt x="5436112" y="1359218"/>
                  <a:pt x="5500615" y="1294715"/>
                  <a:pt x="5580184" y="1294715"/>
                </a:cubicBezTo>
                <a:close/>
                <a:moveTo>
                  <a:pt x="0" y="0"/>
                </a:moveTo>
                <a:lnTo>
                  <a:pt x="5346882" y="0"/>
                </a:lnTo>
                <a:lnTo>
                  <a:pt x="5396357" y="64140"/>
                </a:lnTo>
                <a:cubicBezTo>
                  <a:pt x="5509528" y="228632"/>
                  <a:pt x="5577723" y="424885"/>
                  <a:pt x="5582550" y="646882"/>
                </a:cubicBezTo>
                <a:cubicBezTo>
                  <a:pt x="5608062" y="1102027"/>
                  <a:pt x="5203194" y="1301070"/>
                  <a:pt x="5151872" y="1809180"/>
                </a:cubicBezTo>
                <a:cubicBezTo>
                  <a:pt x="5104686" y="2276432"/>
                  <a:pt x="5496947" y="2514465"/>
                  <a:pt x="5323965" y="3464278"/>
                </a:cubicBezTo>
                <a:cubicBezTo>
                  <a:pt x="5211960" y="4079388"/>
                  <a:pt x="4297510" y="4259025"/>
                  <a:pt x="5513003" y="5720066"/>
                </a:cubicBezTo>
                <a:cubicBezTo>
                  <a:pt x="5768583" y="6027176"/>
                  <a:pt x="5791560" y="6490332"/>
                  <a:pt x="5601722" y="6841105"/>
                </a:cubicBezTo>
                <a:lnTo>
                  <a:pt x="5590822" y="6858000"/>
                </a:lnTo>
                <a:lnTo>
                  <a:pt x="1735" y="6858000"/>
                </a:lnTo>
                <a:lnTo>
                  <a:pt x="0" y="6858000"/>
                </a:lnTo>
                <a:lnTo>
                  <a:pt x="0" y="6849812"/>
                </a:lnTo>
                <a:lnTo>
                  <a:pt x="0" y="6483067"/>
                </a:lnTo>
                <a:lnTo>
                  <a:pt x="0" y="1250146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A32FEB2-8446-9766-9438-0358F86C7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092" y="2391995"/>
            <a:ext cx="5355276" cy="3174788"/>
          </a:xfrm>
        </p:spPr>
        <p:txBody>
          <a:bodyPr anchor="t">
            <a:normAutofit/>
          </a:bodyPr>
          <a:lstStyle/>
          <a:p>
            <a:r>
              <a:rPr lang="es-MX" sz="3000" dirty="0"/>
              <a:t>La IA no es una Amenaza, es un Aliado</a:t>
            </a:r>
            <a:endParaRPr lang="es-AR" sz="3000" dirty="0"/>
          </a:p>
          <a:p>
            <a:r>
              <a:rPr lang="es-AR" sz="3000" dirty="0"/>
              <a:t>El objetivo no es reemplazar al contador, es </a:t>
            </a:r>
            <a:r>
              <a:rPr lang="es-AR" sz="3000" b="1" dirty="0"/>
              <a:t>potenciarlo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70372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F73B00-C1BE-508E-4A09-E8594D98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Agenda de Hoy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D0EC7E-37B1-7466-7EC4-B6F10A504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Nuestra Hoja de Ruta</a:t>
            </a:r>
          </a:p>
          <a:p>
            <a:endParaRPr lang="es-AR" dirty="0"/>
          </a:p>
          <a:p>
            <a:pPr marL="571500" lvl="1" indent="-342900">
              <a:buFont typeface="+mj-lt"/>
              <a:buAutoNum type="arabicPeriod"/>
            </a:pPr>
            <a:r>
              <a:rPr lang="es-AR" dirty="0"/>
              <a:t>Desmitificando la IA</a:t>
            </a:r>
          </a:p>
          <a:p>
            <a:pPr marL="571500" lvl="1" indent="-342900">
              <a:buFont typeface="+mj-lt"/>
              <a:buAutoNum type="arabicPeriod"/>
            </a:pPr>
            <a:r>
              <a:rPr lang="es-AR" dirty="0"/>
              <a:t>Aplicaciones Prácticas y Herramientas</a:t>
            </a:r>
          </a:p>
          <a:p>
            <a:pPr marL="571500" lvl="1" indent="-342900">
              <a:buFont typeface="+mj-lt"/>
              <a:buAutoNum type="arabicPeriod"/>
            </a:pPr>
            <a:r>
              <a:rPr lang="es-AR" dirty="0"/>
              <a:t>Guía de Implementación: ¿Cómo empezar?</a:t>
            </a:r>
          </a:p>
          <a:p>
            <a:pPr marL="571500" lvl="1" indent="-342900">
              <a:buFont typeface="+mj-lt"/>
              <a:buAutoNum type="arabicPeriod"/>
            </a:pPr>
            <a:r>
              <a:rPr lang="es-MX" dirty="0"/>
              <a:t>El Futuro de Nuestra Profesión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5765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BE941-1562-5798-2F26-9D8B3BE325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SECCION 1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10337D-4FA4-9BC2-1990-BE28BF62B6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FUNDAMENTOS DE LA IA</a:t>
            </a:r>
          </a:p>
        </p:txBody>
      </p:sp>
    </p:spTree>
    <p:extLst>
      <p:ext uri="{BB962C8B-B14F-4D97-AF65-F5344CB8AC3E}">
        <p14:creationId xmlns:p14="http://schemas.microsoft.com/office/powerpoint/2010/main" val="211065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76CAC3-A016-753A-BC07-BF6CB29F5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074" y="552782"/>
            <a:ext cx="5149326" cy="16436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700"/>
              <a:t>¿Qué es la Inteligencia Artificial?</a:t>
            </a:r>
            <a:endParaRPr lang="es-AR" sz="3700"/>
          </a:p>
        </p:txBody>
      </p:sp>
      <p:pic>
        <p:nvPicPr>
          <p:cNvPr id="5" name="Marcador de contenido 4" descr="Diagrama, Dibujo de ingeniería&#10;&#10;El contenido generado por IA puede ser incorrecto.">
            <a:extLst>
              <a:ext uri="{FF2B5EF4-FFF2-40B4-BE49-F238E27FC236}">
                <a16:creationId xmlns:a16="http://schemas.microsoft.com/office/drawing/2014/main" id="{A8CD1E92-D5E6-32BE-00A3-70DB10AD2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9" r="-2" b="7295"/>
          <a:stretch>
            <a:fillRect/>
          </a:stretch>
        </p:blipFill>
        <p:spPr>
          <a:xfrm>
            <a:off x="2" y="10"/>
            <a:ext cx="6164130" cy="5529421"/>
          </a:xfrm>
          <a:custGeom>
            <a:avLst/>
            <a:gdLst/>
            <a:ahLst/>
            <a:cxnLst/>
            <a:rect l="l" t="t" r="r" b="b"/>
            <a:pathLst>
              <a:path w="6972657" h="6356349">
                <a:moveTo>
                  <a:pt x="4162425" y="4810724"/>
                </a:moveTo>
                <a:cubicBezTo>
                  <a:pt x="4508954" y="4810724"/>
                  <a:pt x="4789872" y="5103559"/>
                  <a:pt x="4789872" y="5464789"/>
                </a:cubicBezTo>
                <a:cubicBezTo>
                  <a:pt x="4789872" y="5826019"/>
                  <a:pt x="4508954" y="6118855"/>
                  <a:pt x="4162425" y="6118855"/>
                </a:cubicBezTo>
                <a:cubicBezTo>
                  <a:pt x="3815896" y="6118855"/>
                  <a:pt x="3534978" y="5826019"/>
                  <a:pt x="3534978" y="5464789"/>
                </a:cubicBezTo>
                <a:cubicBezTo>
                  <a:pt x="3534978" y="5103559"/>
                  <a:pt x="3815896" y="4810724"/>
                  <a:pt x="4162425" y="4810724"/>
                </a:cubicBezTo>
                <a:close/>
                <a:moveTo>
                  <a:pt x="92101" y="4731176"/>
                </a:moveTo>
                <a:cubicBezTo>
                  <a:pt x="540880" y="4731176"/>
                  <a:pt x="904688" y="5094984"/>
                  <a:pt x="904688" y="5543763"/>
                </a:cubicBezTo>
                <a:cubicBezTo>
                  <a:pt x="904688" y="5964494"/>
                  <a:pt x="584935" y="6310542"/>
                  <a:pt x="175183" y="6352155"/>
                </a:cubicBezTo>
                <a:lnTo>
                  <a:pt x="92121" y="6356349"/>
                </a:lnTo>
                <a:lnTo>
                  <a:pt x="92081" y="6356349"/>
                </a:lnTo>
                <a:lnTo>
                  <a:pt x="9019" y="6352155"/>
                </a:lnTo>
                <a:lnTo>
                  <a:pt x="4079" y="6351401"/>
                </a:lnTo>
                <a:lnTo>
                  <a:pt x="0" y="6352492"/>
                </a:lnTo>
                <a:lnTo>
                  <a:pt x="0" y="4736748"/>
                </a:lnTo>
                <a:lnTo>
                  <a:pt x="9019" y="4735372"/>
                </a:lnTo>
                <a:cubicBezTo>
                  <a:pt x="36336" y="4732597"/>
                  <a:pt x="64052" y="4731176"/>
                  <a:pt x="92101" y="4731176"/>
                </a:cubicBezTo>
                <a:close/>
                <a:moveTo>
                  <a:pt x="6385770" y="2098604"/>
                </a:moveTo>
                <a:cubicBezTo>
                  <a:pt x="6543907" y="2107100"/>
                  <a:pt x="6698935" y="2178483"/>
                  <a:pt x="6813407" y="2310776"/>
                </a:cubicBezTo>
                <a:cubicBezTo>
                  <a:pt x="7042252" y="2575278"/>
                  <a:pt x="7022052" y="2983098"/>
                  <a:pt x="6768322" y="3221698"/>
                </a:cubicBezTo>
                <a:cubicBezTo>
                  <a:pt x="6718815" y="3268040"/>
                  <a:pt x="6662527" y="3305861"/>
                  <a:pt x="6601629" y="3333787"/>
                </a:cubicBezTo>
                <a:cubicBezTo>
                  <a:pt x="6357584" y="3444872"/>
                  <a:pt x="6072796" y="3380857"/>
                  <a:pt x="5894479" y="3174765"/>
                </a:cubicBezTo>
                <a:cubicBezTo>
                  <a:pt x="5665537" y="2910180"/>
                  <a:pt x="5685739" y="2502359"/>
                  <a:pt x="5939476" y="2263752"/>
                </a:cubicBezTo>
                <a:cubicBezTo>
                  <a:pt x="6066385" y="2144498"/>
                  <a:pt x="6227633" y="2090107"/>
                  <a:pt x="6385770" y="2098604"/>
                </a:cubicBezTo>
                <a:close/>
                <a:moveTo>
                  <a:pt x="0" y="0"/>
                </a:moveTo>
                <a:lnTo>
                  <a:pt x="5609109" y="0"/>
                </a:lnTo>
                <a:lnTo>
                  <a:pt x="5710855" y="100163"/>
                </a:lnTo>
                <a:cubicBezTo>
                  <a:pt x="5940043" y="363896"/>
                  <a:pt x="6060564" y="781193"/>
                  <a:pt x="5983550" y="1133306"/>
                </a:cubicBezTo>
                <a:cubicBezTo>
                  <a:pt x="5820740" y="1874471"/>
                  <a:pt x="4868226" y="1916819"/>
                  <a:pt x="4807924" y="2551785"/>
                </a:cubicBezTo>
                <a:cubicBezTo>
                  <a:pt x="4772098" y="2931077"/>
                  <a:pt x="5073952" y="3310271"/>
                  <a:pt x="5323480" y="3486493"/>
                </a:cubicBezTo>
                <a:cubicBezTo>
                  <a:pt x="5798207" y="3822498"/>
                  <a:pt x="6190925" y="3545085"/>
                  <a:pt x="6484693" y="3873055"/>
                </a:cubicBezTo>
                <a:cubicBezTo>
                  <a:pt x="6702769" y="4116667"/>
                  <a:pt x="6749067" y="4564067"/>
                  <a:pt x="6564699" y="4869471"/>
                </a:cubicBezTo>
                <a:cubicBezTo>
                  <a:pt x="6538929" y="4912110"/>
                  <a:pt x="6508772" y="4951720"/>
                  <a:pt x="6474766" y="4987555"/>
                </a:cubicBezTo>
                <a:lnTo>
                  <a:pt x="6475634" y="4987552"/>
                </a:lnTo>
                <a:cubicBezTo>
                  <a:pt x="6246183" y="5229347"/>
                  <a:pt x="5896158" y="5245005"/>
                  <a:pt x="5787911" y="5249784"/>
                </a:cubicBezTo>
                <a:cubicBezTo>
                  <a:pt x="5276208" y="5272608"/>
                  <a:pt x="5181583" y="4739335"/>
                  <a:pt x="4594647" y="4582595"/>
                </a:cubicBezTo>
                <a:cubicBezTo>
                  <a:pt x="4553401" y="4571414"/>
                  <a:pt x="4047262" y="4444111"/>
                  <a:pt x="3576692" y="4689896"/>
                </a:cubicBezTo>
                <a:cubicBezTo>
                  <a:pt x="2903508" y="5041365"/>
                  <a:pt x="3035835" y="5772616"/>
                  <a:pt x="2439534" y="6019748"/>
                </a:cubicBezTo>
                <a:cubicBezTo>
                  <a:pt x="2062607" y="6175963"/>
                  <a:pt x="1545662" y="6076257"/>
                  <a:pt x="1262869" y="5786450"/>
                </a:cubicBezTo>
                <a:cubicBezTo>
                  <a:pt x="864056" y="5377550"/>
                  <a:pt x="1125562" y="4799418"/>
                  <a:pt x="734842" y="4526254"/>
                </a:cubicBezTo>
                <a:cubicBezTo>
                  <a:pt x="506361" y="4366061"/>
                  <a:pt x="192715" y="4446641"/>
                  <a:pt x="19856" y="4511293"/>
                </a:cubicBezTo>
                <a:lnTo>
                  <a:pt x="0" y="4519330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77B395-CF2E-AD0D-49E8-D8E796A33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3074" y="2735229"/>
            <a:ext cx="5149326" cy="3108354"/>
          </a:xfrm>
        </p:spPr>
        <p:txBody>
          <a:bodyPr>
            <a:normAutofit/>
          </a:bodyPr>
          <a:lstStyle/>
          <a:p>
            <a:r>
              <a:rPr lang="es-AR" dirty="0"/>
              <a:t>La IA es Simple: Un Practicante Superdotado</a:t>
            </a:r>
          </a:p>
          <a:p>
            <a:r>
              <a:rPr lang="es-AR" dirty="0"/>
              <a:t>Un sistema que puede </a:t>
            </a:r>
            <a:r>
              <a:rPr lang="es-AR" b="1" dirty="0"/>
              <a:t>aprender</a:t>
            </a:r>
            <a:r>
              <a:rPr lang="es-AR" dirty="0"/>
              <a:t> de los datos, </a:t>
            </a:r>
            <a:r>
              <a:rPr lang="es-AR" b="1" dirty="0"/>
              <a:t>entender</a:t>
            </a:r>
            <a:r>
              <a:rPr lang="es-AR" dirty="0"/>
              <a:t> el lenguaje y </a:t>
            </a:r>
            <a:r>
              <a:rPr lang="es-AR" b="1" dirty="0"/>
              <a:t>analizar</a:t>
            </a:r>
            <a:r>
              <a:rPr lang="es-AR" dirty="0"/>
              <a:t> información a una velocidad sobrehumana</a:t>
            </a:r>
          </a:p>
          <a:p>
            <a:r>
              <a:rPr lang="es-AR" dirty="0"/>
              <a:t>Es un sistema que emula la red neuronal humana, recuerda y aprende con la experiencia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27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DDA82-2884-0704-F365-1C1992512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Tipos de IA para Contadores</a:t>
            </a:r>
            <a:endParaRPr lang="es-AR" dirty="0"/>
          </a:p>
        </p:txBody>
      </p:sp>
      <p:pic>
        <p:nvPicPr>
          <p:cNvPr id="5" name="Marcador de contenido 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89240A04-6D2D-B472-7EB2-9309556FAF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1" b="15094"/>
          <a:stretch>
            <a:fillRect/>
          </a:stretch>
        </p:blipFill>
        <p:spPr>
          <a:xfrm>
            <a:off x="2648743" y="2050225"/>
            <a:ext cx="6894513" cy="4249991"/>
          </a:xfrm>
        </p:spPr>
      </p:pic>
    </p:spTree>
    <p:extLst>
      <p:ext uri="{BB962C8B-B14F-4D97-AF65-F5344CB8AC3E}">
        <p14:creationId xmlns:p14="http://schemas.microsoft.com/office/powerpoint/2010/main" val="217439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4" name="Background Fill">
            <a:extLst>
              <a:ext uri="{FF2B5EF4-FFF2-40B4-BE49-F238E27FC236}">
                <a16:creationId xmlns:a16="http://schemas.microsoft.com/office/drawing/2014/main" id="{68CA250C-CF5A-4736-9249-D6111F7C5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913CB6-C9CA-4033-BDE4-655B86E0A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361953B-E4C5-AB66-7BAA-E96380BF7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00150"/>
            <a:ext cx="4641364" cy="33031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El Nuevo Rol del Contador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417098-3DF6-2D0A-53A0-A20B25023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733925"/>
            <a:ext cx="4641364" cy="139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De </a:t>
            </a:r>
            <a:r>
              <a:rPr lang="en-US" dirty="0" err="1"/>
              <a:t>Tareas</a:t>
            </a:r>
            <a:r>
              <a:rPr lang="en-US" dirty="0"/>
              <a:t> </a:t>
            </a:r>
            <a:r>
              <a:rPr lang="en-US" dirty="0" err="1"/>
              <a:t>Manuales</a:t>
            </a:r>
            <a:r>
              <a:rPr lang="en-US" dirty="0"/>
              <a:t> a </a:t>
            </a:r>
            <a:r>
              <a:rPr lang="en-US" dirty="0" err="1"/>
              <a:t>Asesor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endParaRPr lang="en-US" dirty="0"/>
          </a:p>
        </p:txBody>
      </p:sp>
      <p:pic>
        <p:nvPicPr>
          <p:cNvPr id="5" name="Imagen 4" descr="Gráfico&#10;&#10;El contenido generado por IA puede ser incorrecto.">
            <a:extLst>
              <a:ext uri="{FF2B5EF4-FFF2-40B4-BE49-F238E27FC236}">
                <a16:creationId xmlns:a16="http://schemas.microsoft.com/office/drawing/2014/main" id="{E56F032F-2527-F93D-5C27-E0B84B43B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" r="-2" b="-2"/>
          <a:stretch>
            <a:fillRect/>
          </a:stretch>
        </p:blipFill>
        <p:spPr>
          <a:xfrm>
            <a:off x="5879198" y="490264"/>
            <a:ext cx="6312802" cy="6367736"/>
          </a:xfrm>
          <a:custGeom>
            <a:avLst/>
            <a:gdLst/>
            <a:ahLst/>
            <a:cxnLst/>
            <a:rect l="l" t="t" r="r" b="b"/>
            <a:pathLst>
              <a:path w="6312802" h="6367736">
                <a:moveTo>
                  <a:pt x="789715" y="708127"/>
                </a:moveTo>
                <a:cubicBezTo>
                  <a:pt x="845978" y="711650"/>
                  <a:pt x="901296" y="724302"/>
                  <a:pt x="953475" y="745602"/>
                </a:cubicBezTo>
                <a:cubicBezTo>
                  <a:pt x="1173612" y="834890"/>
                  <a:pt x="1309905" y="1073925"/>
                  <a:pt x="1278834" y="1315681"/>
                </a:cubicBezTo>
                <a:cubicBezTo>
                  <a:pt x="1233750" y="1669869"/>
                  <a:pt x="880524" y="1881517"/>
                  <a:pt x="560369" y="1747304"/>
                </a:cubicBezTo>
                <a:cubicBezTo>
                  <a:pt x="338151" y="1654256"/>
                  <a:pt x="204742" y="1408974"/>
                  <a:pt x="242538" y="1164574"/>
                </a:cubicBezTo>
                <a:cubicBezTo>
                  <a:pt x="286421" y="880774"/>
                  <a:pt x="529219" y="692590"/>
                  <a:pt x="789715" y="708127"/>
                </a:cubicBezTo>
                <a:close/>
                <a:moveTo>
                  <a:pt x="2877121" y="364348"/>
                </a:moveTo>
                <a:cubicBezTo>
                  <a:pt x="2901561" y="365790"/>
                  <a:pt x="2925601" y="371235"/>
                  <a:pt x="2948310" y="380363"/>
                </a:cubicBezTo>
                <a:cubicBezTo>
                  <a:pt x="3044405" y="419202"/>
                  <a:pt x="3103503" y="523063"/>
                  <a:pt x="3089970" y="628607"/>
                </a:cubicBezTo>
                <a:cubicBezTo>
                  <a:pt x="3070190" y="782758"/>
                  <a:pt x="2916600" y="874848"/>
                  <a:pt x="2777343" y="816472"/>
                </a:cubicBezTo>
                <a:cubicBezTo>
                  <a:pt x="2680608" y="775952"/>
                  <a:pt x="2622552" y="669287"/>
                  <a:pt x="2639048" y="562863"/>
                </a:cubicBezTo>
                <a:cubicBezTo>
                  <a:pt x="2658106" y="439382"/>
                  <a:pt x="2763810" y="357542"/>
                  <a:pt x="2877121" y="364348"/>
                </a:cubicBezTo>
                <a:close/>
                <a:moveTo>
                  <a:pt x="5725514" y="29060"/>
                </a:moveTo>
                <a:lnTo>
                  <a:pt x="5748657" y="29701"/>
                </a:lnTo>
                <a:cubicBezTo>
                  <a:pt x="5935681" y="36387"/>
                  <a:pt x="6081789" y="65616"/>
                  <a:pt x="6194082" y="113315"/>
                </a:cubicBezTo>
                <a:lnTo>
                  <a:pt x="6312802" y="183322"/>
                </a:lnTo>
                <a:lnTo>
                  <a:pt x="6312802" y="6367736"/>
                </a:lnTo>
                <a:lnTo>
                  <a:pt x="3171877" y="6367736"/>
                </a:lnTo>
                <a:lnTo>
                  <a:pt x="3171635" y="6367591"/>
                </a:lnTo>
                <a:lnTo>
                  <a:pt x="2683232" y="6367591"/>
                </a:lnTo>
                <a:lnTo>
                  <a:pt x="2683031" y="6367736"/>
                </a:lnTo>
                <a:lnTo>
                  <a:pt x="1006759" y="6367736"/>
                </a:lnTo>
                <a:lnTo>
                  <a:pt x="1017798" y="6253705"/>
                </a:lnTo>
                <a:cubicBezTo>
                  <a:pt x="1043303" y="6019815"/>
                  <a:pt x="1065826" y="5776617"/>
                  <a:pt x="897420" y="5565130"/>
                </a:cubicBezTo>
                <a:cubicBezTo>
                  <a:pt x="700507" y="5318087"/>
                  <a:pt x="491822" y="5428997"/>
                  <a:pt x="271526" y="5130943"/>
                </a:cubicBezTo>
                <a:cubicBezTo>
                  <a:pt x="108646" y="4910648"/>
                  <a:pt x="-26366" y="4708290"/>
                  <a:pt x="39940" y="4415201"/>
                </a:cubicBezTo>
                <a:cubicBezTo>
                  <a:pt x="128666" y="4023216"/>
                  <a:pt x="467878" y="3870268"/>
                  <a:pt x="464356" y="3587268"/>
                </a:cubicBezTo>
                <a:cubicBezTo>
                  <a:pt x="460351" y="3247094"/>
                  <a:pt x="43943" y="3178950"/>
                  <a:pt x="3183" y="2791128"/>
                </a:cubicBezTo>
                <a:cubicBezTo>
                  <a:pt x="-23403" y="2538162"/>
                  <a:pt x="118896" y="2235225"/>
                  <a:pt x="343758" y="2095087"/>
                </a:cubicBezTo>
                <a:cubicBezTo>
                  <a:pt x="758163" y="1836512"/>
                  <a:pt x="1225342" y="2272862"/>
                  <a:pt x="1543093" y="2013487"/>
                </a:cubicBezTo>
                <a:cubicBezTo>
                  <a:pt x="1732879" y="1858534"/>
                  <a:pt x="1763790" y="1542064"/>
                  <a:pt x="1726873" y="1342749"/>
                </a:cubicBezTo>
                <a:cubicBezTo>
                  <a:pt x="1656484" y="963255"/>
                  <a:pt x="1345299" y="901114"/>
                  <a:pt x="1356831" y="612032"/>
                </a:cubicBezTo>
                <a:cubicBezTo>
                  <a:pt x="1365319" y="397180"/>
                  <a:pt x="1547578" y="171600"/>
                  <a:pt x="1773239" y="121551"/>
                </a:cubicBezTo>
                <a:cubicBezTo>
                  <a:pt x="1804789" y="114503"/>
                  <a:pt x="1837013" y="110980"/>
                  <a:pt x="1869333" y="110980"/>
                </a:cubicBezTo>
                <a:cubicBezTo>
                  <a:pt x="2087466" y="110980"/>
                  <a:pt x="2259155" y="271137"/>
                  <a:pt x="2312167" y="320866"/>
                </a:cubicBezTo>
                <a:cubicBezTo>
                  <a:pt x="2563133" y="555255"/>
                  <a:pt x="2364538" y="842498"/>
                  <a:pt x="2568899" y="1194363"/>
                </a:cubicBezTo>
                <a:cubicBezTo>
                  <a:pt x="2600650" y="1246494"/>
                  <a:pt x="2637078" y="1295662"/>
                  <a:pt x="2677726" y="1341226"/>
                </a:cubicBezTo>
                <a:cubicBezTo>
                  <a:pt x="2757804" y="1432276"/>
                  <a:pt x="2906990" y="1416261"/>
                  <a:pt x="2964327" y="1310316"/>
                </a:cubicBezTo>
                <a:cubicBezTo>
                  <a:pt x="3059059" y="1135183"/>
                  <a:pt x="3149628" y="938831"/>
                  <a:pt x="3333248" y="887741"/>
                </a:cubicBezTo>
                <a:cubicBezTo>
                  <a:pt x="3690239" y="788365"/>
                  <a:pt x="3902767" y="1378543"/>
                  <a:pt x="4272730" y="1307994"/>
                </a:cubicBezTo>
                <a:cubicBezTo>
                  <a:pt x="4426320" y="1278686"/>
                  <a:pt x="4515368" y="1152802"/>
                  <a:pt x="4596327" y="996810"/>
                </a:cubicBezTo>
                <a:cubicBezTo>
                  <a:pt x="4618829" y="953326"/>
                  <a:pt x="4640770" y="907521"/>
                  <a:pt x="4663272" y="860676"/>
                </a:cubicBezTo>
                <a:cubicBezTo>
                  <a:pt x="4732781" y="613153"/>
                  <a:pt x="4835282" y="115946"/>
                  <a:pt x="5572324" y="40189"/>
                </a:cubicBezTo>
                <a:cubicBezTo>
                  <a:pt x="5622910" y="31543"/>
                  <a:pt x="5674208" y="27859"/>
                  <a:pt x="5725514" y="29060"/>
                </a:cubicBezTo>
                <a:close/>
                <a:moveTo>
                  <a:pt x="4169348" y="793"/>
                </a:moveTo>
                <a:cubicBezTo>
                  <a:pt x="4219966" y="3995"/>
                  <a:pt x="4269734" y="15368"/>
                  <a:pt x="4316693" y="34505"/>
                </a:cubicBezTo>
                <a:cubicBezTo>
                  <a:pt x="4514808" y="114584"/>
                  <a:pt x="4637488" y="329676"/>
                  <a:pt x="4609540" y="547569"/>
                </a:cubicBezTo>
                <a:cubicBezTo>
                  <a:pt x="4568620" y="865801"/>
                  <a:pt x="4251108" y="1055907"/>
                  <a:pt x="3962986" y="935790"/>
                </a:cubicBezTo>
                <a:cubicBezTo>
                  <a:pt x="3762790" y="852028"/>
                  <a:pt x="3642672" y="631491"/>
                  <a:pt x="3676946" y="411355"/>
                </a:cubicBezTo>
                <a:cubicBezTo>
                  <a:pt x="3716424" y="155985"/>
                  <a:pt x="3934959" y="-13061"/>
                  <a:pt x="4169348" y="79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16863384"/>
      </p:ext>
    </p:extLst>
  </p:cSld>
  <p:clrMapOvr>
    <a:masterClrMapping/>
  </p:clrMapOvr>
</p:sld>
</file>

<file path=ppt/theme/theme1.xml><?xml version="1.0" encoding="utf-8"?>
<a:theme xmlns:a="http://schemas.openxmlformats.org/drawingml/2006/main" name="SplashVTI">
  <a:themeElements>
    <a:clrScheme name="Custom 11">
      <a:dk1>
        <a:srgbClr val="262626"/>
      </a:dk1>
      <a:lt1>
        <a:sysClr val="window" lastClr="FFFFFF"/>
      </a:lt1>
      <a:dk2>
        <a:srgbClr val="2F333D"/>
      </a:dk2>
      <a:lt2>
        <a:srgbClr val="E9F3F3"/>
      </a:lt2>
      <a:accent1>
        <a:srgbClr val="1EBE9B"/>
      </a:accent1>
      <a:accent2>
        <a:srgbClr val="FD8686"/>
      </a:accent2>
      <a:accent3>
        <a:srgbClr val="0AC8AD"/>
      </a:accent3>
      <a:accent4>
        <a:srgbClr val="E69500"/>
      </a:accent4>
      <a:accent5>
        <a:srgbClr val="EC4E70"/>
      </a:accent5>
      <a:accent6>
        <a:srgbClr val="794DFF"/>
      </a:accent6>
      <a:hlink>
        <a:srgbClr val="3E8FF1"/>
      </a:hlink>
      <a:folHlink>
        <a:srgbClr val="939393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959</Words>
  <Application>Microsoft Office PowerPoint</Application>
  <PresentationFormat>Panorámica</PresentationFormat>
  <Paragraphs>120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Avenir Next LT Pro</vt:lpstr>
      <vt:lpstr>Posterama</vt:lpstr>
      <vt:lpstr>SplashVTI</vt:lpstr>
      <vt:lpstr>IA en la Contaduría Pública: Transformando la Profesión para el Futuro</vt:lpstr>
      <vt:lpstr>Disertante MBA Esber Cristian</vt:lpstr>
      <vt:lpstr>¿Les suena familiar?</vt:lpstr>
      <vt:lpstr>La Gran Oportunidad </vt:lpstr>
      <vt:lpstr>Agenda de Hoy</vt:lpstr>
      <vt:lpstr>SECCION 1</vt:lpstr>
      <vt:lpstr>¿Qué es la Inteligencia Artificial?</vt:lpstr>
      <vt:lpstr>Tipos de IA para Contadores</vt:lpstr>
      <vt:lpstr>El Nuevo Rol del Contador</vt:lpstr>
      <vt:lpstr>¿Que es y como usar correctamente un Prompt?</vt:lpstr>
      <vt:lpstr>La forma mas efectiva para comunicarte con la IA generativa</vt:lpstr>
      <vt:lpstr>SECCION 2</vt:lpstr>
      <vt:lpstr>Automatización en Contabilidad General</vt:lpstr>
      <vt:lpstr>Caso Práctico: Cuentas por Pagar</vt:lpstr>
      <vt:lpstr>Revolución en la Auditoría</vt:lpstr>
      <vt:lpstr>Caso Práctico: Auditoría con IA</vt:lpstr>
      <vt:lpstr>Eficiencia en Impuestos y Cumplimiento</vt:lpstr>
      <vt:lpstr>SECCION 3</vt:lpstr>
      <vt:lpstr>¿Por Dónde Empiezo?</vt:lpstr>
      <vt:lpstr>Matriz de Priorización</vt:lpstr>
      <vt:lpstr>Consideraciones Clave</vt:lpstr>
      <vt:lpstr>El Futuro ya está aquí</vt:lpstr>
      <vt:lpstr>El Contador del Futuro</vt:lpstr>
      <vt:lpstr>SECCION 4</vt:lpstr>
      <vt:lpstr>Conclusiones Clave</vt:lpstr>
      <vt:lpstr>Llamado a la Acción</vt:lpstr>
      <vt:lpstr>¿Preguntas? ¿Dudas? ¿Sugerencias?</vt:lpstr>
      <vt:lpstr>MUCHAS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 en la Contaduría Pública: Transformando la Profesión para el Futuro</dc:title>
  <dc:creator>Bruno Fioretti</dc:creator>
  <cp:lastModifiedBy>Cristian Esber</cp:lastModifiedBy>
  <cp:revision>3</cp:revision>
  <dcterms:created xsi:type="dcterms:W3CDTF">2025-08-08T16:03:34Z</dcterms:created>
  <dcterms:modified xsi:type="dcterms:W3CDTF">2025-08-12T23:38:22Z</dcterms:modified>
</cp:coreProperties>
</file>