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
  </p:notesMasterIdLst>
  <p:sldIdLst>
    <p:sldId id="256" r:id="rId2"/>
    <p:sldId id="257" r:id="rId3"/>
    <p:sldId id="258" r:id="rId4"/>
    <p:sldId id="259" r:id="rId5"/>
    <p:sldId id="267" r:id="rId6"/>
    <p:sldId id="269" r:id="rId7"/>
    <p:sldId id="270" r:id="rId8"/>
    <p:sldId id="271" r:id="rId9"/>
    <p:sldId id="272" r:id="rId10"/>
    <p:sldId id="261" r:id="rId11"/>
    <p:sldId id="262" r:id="rId12"/>
    <p:sldId id="263" r:id="rId13"/>
    <p:sldId id="264" r:id="rId14"/>
    <p:sldId id="265" r:id="rId15"/>
    <p:sldId id="274" r:id="rId16"/>
    <p:sldId id="276" r:id="rId17"/>
    <p:sldId id="266" r:id="rId18"/>
    <p:sldId id="275" r:id="rId19"/>
    <p:sldId id="27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8" d="100"/>
          <a:sy n="68" d="100"/>
        </p:scale>
        <p:origin x="804"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F2BA4E-EAD8-4AE9-BF6C-65B70B04EBA7}" type="datetimeFigureOut">
              <a:rPr lang="en-US" smtClean="0"/>
              <a:pPr/>
              <a:t>8/27/2025</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0F14E9-F60A-4013-8839-84F327D1BC3D}" type="slidenum">
              <a:rPr lang="en-US" smtClean="0"/>
              <a:pPr/>
              <a:t>‹Nº›</a:t>
            </a:fld>
            <a:endParaRPr lang="en-US"/>
          </a:p>
        </p:txBody>
      </p:sp>
    </p:spTree>
    <p:extLst>
      <p:ext uri="{BB962C8B-B14F-4D97-AF65-F5344CB8AC3E}">
        <p14:creationId xmlns:p14="http://schemas.microsoft.com/office/powerpoint/2010/main" val="2031110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8C0F14E9-F60A-4013-8839-84F327D1BC3D}" type="slidenum">
              <a:rPr lang="en-US" smtClean="0"/>
              <a:pPr/>
              <a:t>2</a:t>
            </a:fld>
            <a:endParaRPr lang="en-US"/>
          </a:p>
        </p:txBody>
      </p:sp>
    </p:spTree>
    <p:extLst>
      <p:ext uri="{BB962C8B-B14F-4D97-AF65-F5344CB8AC3E}">
        <p14:creationId xmlns:p14="http://schemas.microsoft.com/office/powerpoint/2010/main" val="2721494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8/27/2025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8/27/2025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pPr/>
              <a:t>8/27/2025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8/27/2025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F9798C-4BA3-CE27-AED9-FF5C683DFB60}"/>
              </a:ext>
            </a:extLst>
          </p:cNvPr>
          <p:cNvSpPr>
            <a:spLocks noGrp="1"/>
          </p:cNvSpPr>
          <p:nvPr>
            <p:ph type="ctrTitle"/>
          </p:nvPr>
        </p:nvSpPr>
        <p:spPr/>
        <p:txBody>
          <a:bodyPr/>
          <a:lstStyle/>
          <a:p>
            <a:pPr algn="ctr"/>
            <a:r>
              <a:rPr lang="es-AR" sz="3200" dirty="0">
                <a:latin typeface="Arial" panose="020B0604020202020204" pitchFamily="34" charset="0"/>
                <a:cs typeface="Arial" panose="020B0604020202020204" pitchFamily="34" charset="0"/>
              </a:rPr>
              <a:t>REDETERMINACION DE PRECIOS EN LA OBRA PÚBLICA.</a:t>
            </a:r>
          </a:p>
        </p:txBody>
      </p:sp>
      <p:sp>
        <p:nvSpPr>
          <p:cNvPr id="3" name="Subtítulo 2">
            <a:extLst>
              <a:ext uri="{FF2B5EF4-FFF2-40B4-BE49-F238E27FC236}">
                <a16:creationId xmlns:a16="http://schemas.microsoft.com/office/drawing/2014/main" id="{3F0B0385-0E2F-6C87-22FE-D42C002413C9}"/>
              </a:ext>
            </a:extLst>
          </p:cNvPr>
          <p:cNvSpPr>
            <a:spLocks noGrp="1"/>
          </p:cNvSpPr>
          <p:nvPr>
            <p:ph type="subTitle" idx="1"/>
          </p:nvPr>
        </p:nvSpPr>
        <p:spPr/>
        <p:txBody>
          <a:bodyPr/>
          <a:lstStyle/>
          <a:p>
            <a:endParaRPr lang="es-AR"/>
          </a:p>
        </p:txBody>
      </p:sp>
    </p:spTree>
    <p:extLst>
      <p:ext uri="{BB962C8B-B14F-4D97-AF65-F5344CB8AC3E}">
        <p14:creationId xmlns:p14="http://schemas.microsoft.com/office/powerpoint/2010/main" val="773215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03DD8F-EE9B-8425-4398-E39E70DFDC6D}"/>
              </a:ext>
            </a:extLst>
          </p:cNvPr>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REDETERMINACIÓN DE PRECIOS..</a:t>
            </a:r>
          </a:p>
        </p:txBody>
      </p:sp>
      <p:sp>
        <p:nvSpPr>
          <p:cNvPr id="3" name="Marcador de contenido 2">
            <a:extLst>
              <a:ext uri="{FF2B5EF4-FFF2-40B4-BE49-F238E27FC236}">
                <a16:creationId xmlns:a16="http://schemas.microsoft.com/office/drawing/2014/main" id="{CDB10065-ED0F-8116-2D84-48A81A852428}"/>
              </a:ext>
            </a:extLst>
          </p:cNvPr>
          <p:cNvSpPr>
            <a:spLocks noGrp="1"/>
          </p:cNvSpPr>
          <p:nvPr>
            <p:ph idx="1"/>
          </p:nvPr>
        </p:nvSpPr>
        <p:spPr/>
        <p:txBody>
          <a:bodyPr>
            <a:normAutofit fontScale="92500" lnSpcReduction="10000"/>
          </a:bodyPr>
          <a:lstStyle/>
          <a:p>
            <a:pPr algn="just"/>
            <a:r>
              <a:rPr lang="es-AR" sz="2400" b="1" u="sng" dirty="0">
                <a:latin typeface="Arial" panose="020B0604020202020204" pitchFamily="34" charset="0"/>
                <a:cs typeface="Arial" panose="020B0604020202020204" pitchFamily="34" charset="0"/>
              </a:rPr>
              <a:t>MARCO LEGAL. PROVINCIA DE SAN JUAN.</a:t>
            </a:r>
          </a:p>
          <a:p>
            <a:pPr algn="just"/>
            <a:r>
              <a:rPr lang="es-AR" sz="2400" b="1" dirty="0">
                <a:latin typeface="Arial" panose="020B0604020202020204" pitchFamily="34" charset="0"/>
                <a:cs typeface="Arial" panose="020B0604020202020204" pitchFamily="34" charset="0"/>
              </a:rPr>
              <a:t>DECRETO </a:t>
            </a:r>
            <a:r>
              <a:rPr lang="es-AR" sz="2400" b="1" dirty="0" err="1">
                <a:latin typeface="Arial" panose="020B0604020202020204" pitchFamily="34" charset="0"/>
                <a:cs typeface="Arial" panose="020B0604020202020204" pitchFamily="34" charset="0"/>
              </a:rPr>
              <a:t>N°</a:t>
            </a:r>
            <a:r>
              <a:rPr lang="es-AR" sz="2400" b="1" dirty="0">
                <a:latin typeface="Arial" panose="020B0604020202020204" pitchFamily="34" charset="0"/>
                <a:cs typeface="Arial" panose="020B0604020202020204" pitchFamily="34" charset="0"/>
              </a:rPr>
              <a:t> 1447. 16/09/04</a:t>
            </a:r>
            <a:r>
              <a:rPr lang="es-AR" sz="2400" dirty="0">
                <a:latin typeface="Arial" panose="020B0604020202020204" pitchFamily="34" charset="0"/>
                <a:cs typeface="Arial" panose="020B0604020202020204" pitchFamily="34" charset="0"/>
              </a:rPr>
              <a:t>. (ADHIERE TOTALMENTE AL DNU </a:t>
            </a:r>
            <a:r>
              <a:rPr lang="es-AR" sz="2400" dirty="0" err="1">
                <a:latin typeface="Arial" panose="020B0604020202020204" pitchFamily="34" charset="0"/>
                <a:cs typeface="Arial" panose="020B0604020202020204" pitchFamily="34" charset="0"/>
              </a:rPr>
              <a:t>N°</a:t>
            </a:r>
            <a:r>
              <a:rPr lang="es-AR" sz="2400" dirty="0">
                <a:latin typeface="Arial" panose="020B0604020202020204" pitchFamily="34" charset="0"/>
                <a:cs typeface="Arial" panose="020B0604020202020204" pitchFamily="34" charset="0"/>
              </a:rPr>
              <a:t> 1295/02.)</a:t>
            </a:r>
          </a:p>
          <a:p>
            <a:pPr algn="just"/>
            <a:r>
              <a:rPr lang="es-AR" sz="2400" b="1" dirty="0">
                <a:latin typeface="Arial" panose="020B0604020202020204" pitchFamily="34" charset="0"/>
                <a:cs typeface="Arial" panose="020B0604020202020204" pitchFamily="34" charset="0"/>
              </a:rPr>
              <a:t>DECRETO ACUERDO </a:t>
            </a:r>
            <a:r>
              <a:rPr lang="es-AR" sz="2400" b="1" dirty="0" err="1">
                <a:latin typeface="Arial" panose="020B0604020202020204" pitchFamily="34" charset="0"/>
                <a:cs typeface="Arial" panose="020B0604020202020204" pitchFamily="34" charset="0"/>
              </a:rPr>
              <a:t>N°</a:t>
            </a:r>
            <a:r>
              <a:rPr lang="es-AR" sz="2400" b="1" dirty="0">
                <a:latin typeface="Arial" panose="020B0604020202020204" pitchFamily="34" charset="0"/>
                <a:cs typeface="Arial" panose="020B0604020202020204" pitchFamily="34" charset="0"/>
              </a:rPr>
              <a:t> 0028/06/09/16. </a:t>
            </a:r>
            <a:r>
              <a:rPr lang="es-AR" sz="2400" dirty="0">
                <a:latin typeface="Arial" panose="020B0604020202020204" pitchFamily="34" charset="0"/>
                <a:cs typeface="Arial" panose="020B0604020202020204" pitchFamily="34" charset="0"/>
              </a:rPr>
              <a:t>(ADHIERE AL DECRETO NACIONAL </a:t>
            </a:r>
            <a:r>
              <a:rPr lang="es-AR" sz="2400" dirty="0" err="1">
                <a:latin typeface="Arial" panose="020B0604020202020204" pitchFamily="34" charset="0"/>
                <a:cs typeface="Arial" panose="020B0604020202020204" pitchFamily="34" charset="0"/>
              </a:rPr>
              <a:t>N°</a:t>
            </a:r>
            <a:r>
              <a:rPr lang="es-AR" sz="2400" dirty="0">
                <a:latin typeface="Arial" panose="020B0604020202020204" pitchFamily="34" charset="0"/>
                <a:cs typeface="Arial" panose="020B0604020202020204" pitchFamily="34" charset="0"/>
              </a:rPr>
              <a:t> 691/16.)</a:t>
            </a:r>
          </a:p>
          <a:p>
            <a:pPr algn="just"/>
            <a:r>
              <a:rPr lang="es-AR" sz="2400" b="1" dirty="0">
                <a:latin typeface="Arial" panose="020B0604020202020204" pitchFamily="34" charset="0"/>
                <a:cs typeface="Arial" panose="020B0604020202020204" pitchFamily="34" charset="0"/>
              </a:rPr>
              <a:t>LEY </a:t>
            </a:r>
            <a:r>
              <a:rPr lang="es-AR" sz="2400" b="1" dirty="0" err="1">
                <a:latin typeface="Arial" panose="020B0604020202020204" pitchFamily="34" charset="0"/>
                <a:cs typeface="Arial" panose="020B0604020202020204" pitchFamily="34" charset="0"/>
              </a:rPr>
              <a:t>N°</a:t>
            </a:r>
            <a:r>
              <a:rPr lang="es-AR" sz="2400" b="1" dirty="0">
                <a:latin typeface="Arial" panose="020B0604020202020204" pitchFamily="34" charset="0"/>
                <a:cs typeface="Arial" panose="020B0604020202020204" pitchFamily="34" charset="0"/>
              </a:rPr>
              <a:t> 1807-P. 06/09/18. </a:t>
            </a:r>
            <a:r>
              <a:rPr lang="es-AR" sz="2400" dirty="0">
                <a:latin typeface="Arial" panose="020B0604020202020204" pitchFamily="34" charset="0"/>
                <a:cs typeface="Arial" panose="020B0604020202020204" pitchFamily="34" charset="0"/>
              </a:rPr>
              <a:t>(ADHIERE TOTALMENTE A LAS LEYES NACIONALES </a:t>
            </a:r>
            <a:r>
              <a:rPr lang="es-AR" sz="2400" dirty="0" err="1">
                <a:latin typeface="Arial" panose="020B0604020202020204" pitchFamily="34" charset="0"/>
                <a:cs typeface="Arial" panose="020B0604020202020204" pitchFamily="34" charset="0"/>
              </a:rPr>
              <a:t>N°</a:t>
            </a:r>
            <a:r>
              <a:rPr lang="es-AR" sz="2400" dirty="0">
                <a:latin typeface="Arial" panose="020B0604020202020204" pitchFamily="34" charset="0"/>
                <a:cs typeface="Arial" panose="020B0604020202020204" pitchFamily="34" charset="0"/>
              </a:rPr>
              <a:t> 27271 Y 27397.)</a:t>
            </a:r>
          </a:p>
          <a:p>
            <a:pPr algn="just"/>
            <a:r>
              <a:rPr lang="es-AR" sz="2400" b="1" dirty="0">
                <a:latin typeface="Arial" panose="020B0604020202020204" pitchFamily="34" charset="0"/>
                <a:cs typeface="Arial" panose="020B0604020202020204" pitchFamily="34" charset="0"/>
              </a:rPr>
              <a:t>DECRETO PROVINCIAL </a:t>
            </a:r>
            <a:r>
              <a:rPr lang="es-AR" sz="2400" b="1" dirty="0" err="1">
                <a:latin typeface="Arial" panose="020B0604020202020204" pitchFamily="34" charset="0"/>
                <a:cs typeface="Arial" panose="020B0604020202020204" pitchFamily="34" charset="0"/>
              </a:rPr>
              <a:t>N°</a:t>
            </a:r>
            <a:r>
              <a:rPr lang="es-AR" sz="2400" b="1" dirty="0">
                <a:latin typeface="Arial" panose="020B0604020202020204" pitchFamily="34" charset="0"/>
                <a:cs typeface="Arial" panose="020B0604020202020204" pitchFamily="34" charset="0"/>
              </a:rPr>
              <a:t> 1443/19. </a:t>
            </a:r>
            <a:r>
              <a:rPr lang="es-AR" sz="2400" dirty="0">
                <a:latin typeface="Arial" panose="020B0604020202020204" pitchFamily="34" charset="0"/>
                <a:cs typeface="Arial" panose="020B0604020202020204" pitchFamily="34" charset="0"/>
              </a:rPr>
              <a:t>(DISPONE LA IMPLEMENTACIÓN Y USO DEL SISTEMA DE GESTIÓN DE OBRAS PÚBLICAS. SIGOP.)</a:t>
            </a:r>
          </a:p>
        </p:txBody>
      </p:sp>
    </p:spTree>
    <p:extLst>
      <p:ext uri="{BB962C8B-B14F-4D97-AF65-F5344CB8AC3E}">
        <p14:creationId xmlns:p14="http://schemas.microsoft.com/office/powerpoint/2010/main" val="3781795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B7D086-EDDF-DE95-D662-156DBDC665C3}"/>
              </a:ext>
            </a:extLst>
          </p:cNvPr>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REDETERMINACIÓN DE PRECIOS.</a:t>
            </a:r>
          </a:p>
        </p:txBody>
      </p:sp>
      <p:sp>
        <p:nvSpPr>
          <p:cNvPr id="3" name="Marcador de contenido 2">
            <a:extLst>
              <a:ext uri="{FF2B5EF4-FFF2-40B4-BE49-F238E27FC236}">
                <a16:creationId xmlns:a16="http://schemas.microsoft.com/office/drawing/2014/main" id="{6B1AA48B-5602-DE6C-131A-DF4D24E2BF4B}"/>
              </a:ext>
            </a:extLst>
          </p:cNvPr>
          <p:cNvSpPr>
            <a:spLocks noGrp="1"/>
          </p:cNvSpPr>
          <p:nvPr>
            <p:ph idx="1"/>
          </p:nvPr>
        </p:nvSpPr>
        <p:spPr/>
        <p:txBody>
          <a:bodyPr>
            <a:normAutofit fontScale="92500" lnSpcReduction="20000"/>
          </a:bodyPr>
          <a:lstStyle/>
          <a:p>
            <a:pPr algn="just"/>
            <a:r>
              <a:rPr lang="es-AR" sz="2400" b="1" u="sng" dirty="0">
                <a:latin typeface="Arial" panose="020B0604020202020204" pitchFamily="34" charset="0"/>
                <a:cs typeface="Arial" panose="020B0604020202020204" pitchFamily="34" charset="0"/>
              </a:rPr>
              <a:t>MARCO LEGAL. PROVINCIA DE SAN JUAN.</a:t>
            </a:r>
          </a:p>
          <a:p>
            <a:pPr algn="just"/>
            <a:r>
              <a:rPr lang="es-AR" sz="2400" b="1" dirty="0">
                <a:latin typeface="Arial" panose="020B0604020202020204" pitchFamily="34" charset="0"/>
                <a:cs typeface="Arial" panose="020B0604020202020204" pitchFamily="34" charset="0"/>
              </a:rPr>
              <a:t>LEY </a:t>
            </a:r>
            <a:r>
              <a:rPr lang="es-AR" sz="2400" b="1" dirty="0" err="1">
                <a:latin typeface="Arial" panose="020B0604020202020204" pitchFamily="34" charset="0"/>
                <a:cs typeface="Arial" panose="020B0604020202020204" pitchFamily="34" charset="0"/>
              </a:rPr>
              <a:t>N°</a:t>
            </a:r>
            <a:r>
              <a:rPr lang="es-AR" sz="2400" b="1" dirty="0">
                <a:latin typeface="Arial" panose="020B0604020202020204" pitchFamily="34" charset="0"/>
                <a:cs typeface="Arial" panose="020B0604020202020204" pitchFamily="34" charset="0"/>
              </a:rPr>
              <a:t> 2458-A. 10/11/22</a:t>
            </a:r>
            <a:r>
              <a:rPr lang="es-AR" sz="2400" dirty="0">
                <a:latin typeface="Arial" panose="020B0604020202020204" pitchFamily="34" charset="0"/>
                <a:cs typeface="Arial" panose="020B0604020202020204" pitchFamily="34" charset="0"/>
              </a:rPr>
              <a:t>. (DECLARA LA EMERGENCIA EN MATERIA DE OBRAS PÚBLICAS EN TODO EL AMBITO DE LA PROVINCIA.).</a:t>
            </a:r>
          </a:p>
          <a:p>
            <a:pPr algn="just"/>
            <a:r>
              <a:rPr lang="es-AR" sz="2400" b="1" dirty="0">
                <a:latin typeface="Arial" panose="020B0604020202020204" pitchFamily="34" charset="0"/>
                <a:cs typeface="Arial" panose="020B0604020202020204" pitchFamily="34" charset="0"/>
              </a:rPr>
              <a:t>LEY </a:t>
            </a:r>
            <a:r>
              <a:rPr lang="es-AR" sz="2400" b="1" dirty="0" err="1">
                <a:latin typeface="Arial" panose="020B0604020202020204" pitchFamily="34" charset="0"/>
                <a:cs typeface="Arial" panose="020B0604020202020204" pitchFamily="34" charset="0"/>
              </a:rPr>
              <a:t>N°</a:t>
            </a:r>
            <a:r>
              <a:rPr lang="es-AR" sz="2400" b="1" dirty="0">
                <a:latin typeface="Arial" panose="020B0604020202020204" pitchFamily="34" charset="0"/>
                <a:cs typeface="Arial" panose="020B0604020202020204" pitchFamily="34" charset="0"/>
              </a:rPr>
              <a:t> 2581-A. </a:t>
            </a:r>
            <a:r>
              <a:rPr lang="es-AR" sz="2400" dirty="0">
                <a:latin typeface="Arial" panose="020B0604020202020204" pitchFamily="34" charset="0"/>
                <a:cs typeface="Arial" panose="020B0604020202020204" pitchFamily="34" charset="0"/>
              </a:rPr>
              <a:t>(PRORROGA EL PLAZO DE LA LEY </a:t>
            </a:r>
            <a:r>
              <a:rPr lang="es-AR" sz="2400" dirty="0" err="1">
                <a:latin typeface="Arial" panose="020B0604020202020204" pitchFamily="34" charset="0"/>
                <a:cs typeface="Arial" panose="020B0604020202020204" pitchFamily="34" charset="0"/>
              </a:rPr>
              <a:t>N°</a:t>
            </a:r>
            <a:r>
              <a:rPr lang="es-AR" sz="2400" dirty="0">
                <a:latin typeface="Arial" panose="020B0604020202020204" pitchFamily="34" charset="0"/>
                <a:cs typeface="Arial" panose="020B0604020202020204" pitchFamily="34" charset="0"/>
              </a:rPr>
              <a:t> 2458-A.)</a:t>
            </a:r>
          </a:p>
          <a:p>
            <a:pPr algn="just"/>
            <a:r>
              <a:rPr lang="es-AR" sz="2400" b="1" dirty="0">
                <a:latin typeface="Arial" panose="020B0604020202020204" pitchFamily="34" charset="0"/>
                <a:cs typeface="Arial" panose="020B0604020202020204" pitchFamily="34" charset="0"/>
              </a:rPr>
              <a:t>LEY </a:t>
            </a:r>
            <a:r>
              <a:rPr lang="es-AR" sz="2400" b="1" dirty="0" err="1">
                <a:latin typeface="Arial" panose="020B0604020202020204" pitchFamily="34" charset="0"/>
                <a:cs typeface="Arial" panose="020B0604020202020204" pitchFamily="34" charset="0"/>
              </a:rPr>
              <a:t>N°</a:t>
            </a:r>
            <a:r>
              <a:rPr lang="es-AR" sz="2400" b="1" dirty="0">
                <a:latin typeface="Arial" panose="020B0604020202020204" pitchFamily="34" charset="0"/>
                <a:cs typeface="Arial" panose="020B0604020202020204" pitchFamily="34" charset="0"/>
              </a:rPr>
              <a:t> 2711-A. </a:t>
            </a:r>
            <a:r>
              <a:rPr lang="es-AR" sz="2400" dirty="0">
                <a:latin typeface="Arial" panose="020B0604020202020204" pitchFamily="34" charset="0"/>
                <a:cs typeface="Arial" panose="020B0604020202020204" pitchFamily="34" charset="0"/>
              </a:rPr>
              <a:t>(PRORROGA EL PLAZO DE LA LEY </a:t>
            </a:r>
            <a:r>
              <a:rPr lang="es-AR" sz="2400" dirty="0" err="1">
                <a:latin typeface="Arial" panose="020B0604020202020204" pitchFamily="34" charset="0"/>
                <a:cs typeface="Arial" panose="020B0604020202020204" pitchFamily="34" charset="0"/>
              </a:rPr>
              <a:t>N°</a:t>
            </a:r>
            <a:r>
              <a:rPr lang="es-AR" sz="2400" dirty="0">
                <a:latin typeface="Arial" panose="020B0604020202020204" pitchFamily="34" charset="0"/>
                <a:cs typeface="Arial" panose="020B0604020202020204" pitchFamily="34" charset="0"/>
              </a:rPr>
              <a:t> 2711-A.)</a:t>
            </a:r>
          </a:p>
          <a:p>
            <a:pPr algn="just"/>
            <a:r>
              <a:rPr lang="es-AR" sz="2400" b="1" dirty="0">
                <a:latin typeface="Arial" panose="020B0604020202020204" pitchFamily="34" charset="0"/>
                <a:cs typeface="Arial" panose="020B0604020202020204" pitchFamily="34" charset="0"/>
              </a:rPr>
              <a:t>DECRETO ACUERDO </a:t>
            </a:r>
            <a:r>
              <a:rPr lang="es-AR" sz="2400" b="1" dirty="0" err="1">
                <a:latin typeface="Arial" panose="020B0604020202020204" pitchFamily="34" charset="0"/>
                <a:cs typeface="Arial" panose="020B0604020202020204" pitchFamily="34" charset="0"/>
              </a:rPr>
              <a:t>N°</a:t>
            </a:r>
            <a:r>
              <a:rPr lang="es-AR" sz="2400" b="1" dirty="0">
                <a:latin typeface="Arial" panose="020B0604020202020204" pitchFamily="34" charset="0"/>
                <a:cs typeface="Arial" panose="020B0604020202020204" pitchFamily="34" charset="0"/>
              </a:rPr>
              <a:t> 006. 30/01/23. </a:t>
            </a:r>
            <a:r>
              <a:rPr lang="es-AR" sz="2400" dirty="0">
                <a:latin typeface="Arial" panose="020B0604020202020204" pitchFamily="34" charset="0"/>
                <a:cs typeface="Arial" panose="020B0604020202020204" pitchFamily="34" charset="0"/>
              </a:rPr>
              <a:t>(APRUEBA EL NUEVO SISTEMA DE REDETERMINACIÓN DE PRECIOS QUE SE APLICARÁ EN LA PROVINCIA.)</a:t>
            </a:r>
          </a:p>
        </p:txBody>
      </p:sp>
    </p:spTree>
    <p:extLst>
      <p:ext uri="{BB962C8B-B14F-4D97-AF65-F5344CB8AC3E}">
        <p14:creationId xmlns:p14="http://schemas.microsoft.com/office/powerpoint/2010/main" val="3103290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REDETERMINACION DE PRECIOS.</a:t>
            </a:r>
            <a:endParaRPr lang="en-US" sz="32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rmAutofit fontScale="92500" lnSpcReduction="10000"/>
          </a:bodyPr>
          <a:lstStyle/>
          <a:p>
            <a:pPr algn="just"/>
            <a:r>
              <a:rPr lang="es-AR" sz="2400" b="1" u="sng" dirty="0">
                <a:latin typeface="Arial" panose="020B0604020202020204" pitchFamily="34" charset="0"/>
                <a:cs typeface="Arial" panose="020B0604020202020204" pitchFamily="34" charset="0"/>
              </a:rPr>
              <a:t>PROCEDIMIENTO DE CALCULO Y EMISION DEL CERTIFICADO.</a:t>
            </a:r>
          </a:p>
          <a:p>
            <a:pPr algn="just"/>
            <a:r>
              <a:rPr lang="es-AR" sz="2400" dirty="0">
                <a:latin typeface="Arial" panose="020B0604020202020204" pitchFamily="34" charset="0"/>
                <a:cs typeface="Arial" panose="020B0604020202020204" pitchFamily="34" charset="0"/>
              </a:rPr>
              <a:t>CALCULO DEL COEFICIENTE DE VARIACIÓN DE REFERENCIA.</a:t>
            </a:r>
          </a:p>
          <a:p>
            <a:pPr algn="just"/>
            <a:r>
              <a:rPr lang="es-AR" sz="2400" dirty="0">
                <a:latin typeface="Arial" panose="020B0604020202020204" pitchFamily="34" charset="0"/>
                <a:cs typeface="Arial" panose="020B0604020202020204" pitchFamily="34" charset="0"/>
              </a:rPr>
              <a:t>ACTA DE RENUNCIA. (RENUNCIA POR PARTE DE LA CONTRATISTA POR MAYORES COSTOS, COMPENSACIONES, GASTOS IMPRODUCTIVOS O SUPUESTOS PERJUICIOS DE CUALQUIER NATURALEZA)</a:t>
            </a:r>
          </a:p>
          <a:p>
            <a:pPr algn="just"/>
            <a:r>
              <a:rPr lang="es-AR" sz="2400" dirty="0">
                <a:latin typeface="Arial" panose="020B0604020202020204" pitchFamily="34" charset="0"/>
                <a:cs typeface="Arial" panose="020B0604020202020204" pitchFamily="34" charset="0"/>
              </a:rPr>
              <a:t>REDETERMINACIÓN PROVISORIA.</a:t>
            </a:r>
          </a:p>
          <a:p>
            <a:pPr algn="just"/>
            <a:r>
              <a:rPr lang="es-AR" sz="2400" dirty="0">
                <a:latin typeface="Arial" panose="020B0604020202020204" pitchFamily="34" charset="0"/>
                <a:cs typeface="Arial" panose="020B0604020202020204" pitchFamily="34" charset="0"/>
              </a:rPr>
              <a:t>REDETERMINACIÓN DEFINITIVA.</a:t>
            </a:r>
          </a:p>
          <a:p>
            <a:pPr algn="just"/>
            <a:endParaRPr lang="es-AR" sz="2400" dirty="0">
              <a:latin typeface="Arial" panose="020B0604020202020204" pitchFamily="34" charset="0"/>
              <a:cs typeface="Arial" panose="020B0604020202020204" pitchFamily="34" charset="0"/>
            </a:endParaRPr>
          </a:p>
          <a:p>
            <a:pPr marL="0" indent="0" algn="just">
              <a:buNone/>
            </a:pPr>
            <a:endParaRPr lang="es-AR"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6721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REDETERMINACION DE PRECIOS.</a:t>
            </a:r>
            <a:endParaRPr lang="en-US" sz="32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rmAutofit lnSpcReduction="10000"/>
          </a:bodyPr>
          <a:lstStyle/>
          <a:p>
            <a:pPr algn="just"/>
            <a:r>
              <a:rPr lang="es-AR" sz="2400" b="1" u="sng" dirty="0">
                <a:latin typeface="Arial" panose="020B0604020202020204" pitchFamily="34" charset="0"/>
                <a:cs typeface="Arial" panose="020B0604020202020204" pitchFamily="34" charset="0"/>
              </a:rPr>
              <a:t>INCONVENIENTES QUE TIENE EL SISTEMA ACTUAL.</a:t>
            </a:r>
          </a:p>
          <a:p>
            <a:pPr algn="just"/>
            <a:r>
              <a:rPr lang="es-AR" sz="2400" dirty="0">
                <a:latin typeface="Arial" panose="020B0604020202020204" pitchFamily="34" charset="0"/>
                <a:cs typeface="Arial" panose="020B0604020202020204" pitchFamily="34" charset="0"/>
              </a:rPr>
              <a:t>EL SISTEMA DE CALCULO SE BASA EN LA APLICACIÓN DE NUMEROS ÍNDICES.</a:t>
            </a:r>
          </a:p>
          <a:p>
            <a:pPr algn="just"/>
            <a:r>
              <a:rPr lang="es-AR" sz="2400" dirty="0">
                <a:latin typeface="Arial" panose="020B0604020202020204" pitchFamily="34" charset="0"/>
                <a:cs typeface="Arial" panose="020B0604020202020204" pitchFamily="34" charset="0"/>
              </a:rPr>
              <a:t>EN LA ACTUALIDAD DEBIDO A QUE LOS ÍNDICES VIENEN BAJANDO NOS ENCONTRAMOS CON REDETERMINACIONES NEGATIVAS.</a:t>
            </a:r>
          </a:p>
          <a:p>
            <a:pPr algn="just"/>
            <a:r>
              <a:rPr lang="es-AR" sz="2400" dirty="0">
                <a:latin typeface="Arial" panose="020B0604020202020204" pitchFamily="34" charset="0"/>
                <a:cs typeface="Arial" panose="020B0604020202020204" pitchFamily="34" charset="0"/>
              </a:rPr>
              <a:t>LA REDETERMINACIÓN NEGATIVA IMPACTA FUERTEMENTE EN LAS OBRAS PRODUCIENDO CONSECUENCIAS QUE ACTUAN SOBRE LA CONTINUIDAD DE LAS OBREAS.</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5584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a:latin typeface="Arial" panose="020B0604020202020204" pitchFamily="34" charset="0"/>
                <a:cs typeface="Arial" panose="020B0604020202020204" pitchFamily="34" charset="0"/>
              </a:rPr>
              <a:t>REDETERMINACION DE PRECIOS</a:t>
            </a:r>
            <a:endParaRPr lang="en-US" dirty="0"/>
          </a:p>
        </p:txBody>
      </p:sp>
      <p:sp>
        <p:nvSpPr>
          <p:cNvPr id="3" name="Marcador de contenido 2"/>
          <p:cNvSpPr>
            <a:spLocks noGrp="1"/>
          </p:cNvSpPr>
          <p:nvPr>
            <p:ph idx="1"/>
          </p:nvPr>
        </p:nvSpPr>
        <p:spPr/>
        <p:txBody>
          <a:bodyPr/>
          <a:lstStyle/>
          <a:p>
            <a:r>
              <a:rPr lang="es-AR" sz="2400" b="1" u="sng" dirty="0">
                <a:latin typeface="Arial" panose="020B0604020202020204" pitchFamily="34" charset="0"/>
                <a:cs typeface="Arial" panose="020B0604020202020204" pitchFamily="34" charset="0"/>
              </a:rPr>
              <a:t>INCONVENIENTES QUE TIENE EL SISTEMA ACTUAL.</a:t>
            </a:r>
          </a:p>
          <a:p>
            <a:pPr algn="just"/>
            <a:r>
              <a:rPr lang="es-AR" sz="2400" dirty="0">
                <a:latin typeface="Arial" panose="020B0604020202020204" pitchFamily="34" charset="0"/>
                <a:cs typeface="Arial" panose="020B0604020202020204" pitchFamily="34" charset="0"/>
              </a:rPr>
              <a:t>PARA EL CASO DE OBRAS NEUTRALIZADAS Y CON PRECIOS MUY ANTIGUOS AL MOMENTO DE REINICIAR LOS TRABAJOS Y AL REDETERMINAR LA PARTE FALTANTE A EJECUTAR DE L A OBRA LOS VALORES NO SE CORRESPONDEN CON LA REALIDAD.</a:t>
            </a:r>
          </a:p>
          <a:p>
            <a:endParaRPr lang="en-US" dirty="0"/>
          </a:p>
        </p:txBody>
      </p:sp>
    </p:spTree>
    <p:extLst>
      <p:ext uri="{BB962C8B-B14F-4D97-AF65-F5344CB8AC3E}">
        <p14:creationId xmlns:p14="http://schemas.microsoft.com/office/powerpoint/2010/main" val="2706463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REDETERMINACION DE PRECIOS.</a:t>
            </a:r>
            <a:endParaRPr lang="en-US" sz="3200" dirty="0"/>
          </a:p>
        </p:txBody>
      </p:sp>
      <p:sp>
        <p:nvSpPr>
          <p:cNvPr id="3" name="Marcador de contenido 2"/>
          <p:cNvSpPr>
            <a:spLocks noGrp="1"/>
          </p:cNvSpPr>
          <p:nvPr>
            <p:ph idx="1"/>
          </p:nvPr>
        </p:nvSpPr>
        <p:spPr/>
        <p:txBody>
          <a:bodyPr>
            <a:normAutofit fontScale="92500" lnSpcReduction="10000"/>
          </a:bodyPr>
          <a:lstStyle/>
          <a:p>
            <a:pPr algn="just"/>
            <a:r>
              <a:rPr lang="es-AR" sz="2400" b="1" u="sng" dirty="0">
                <a:latin typeface="Arial" panose="020B0604020202020204" pitchFamily="34" charset="0"/>
                <a:cs typeface="Arial" panose="020B0604020202020204" pitchFamily="34" charset="0"/>
              </a:rPr>
              <a:t>PROPUESTA DE UN SISTEMA NUEVO DE REDETERMINACIÓN.</a:t>
            </a:r>
          </a:p>
          <a:p>
            <a:pPr algn="just"/>
            <a:r>
              <a:rPr lang="es-AR" sz="2400" dirty="0">
                <a:latin typeface="Arial" panose="020B0604020202020204" pitchFamily="34" charset="0"/>
                <a:cs typeface="Arial" panose="020B0604020202020204" pitchFamily="34" charset="0"/>
              </a:rPr>
              <a:t>SE DEBE CONTAR CON UN COMPUTO Y PRESUPUESTO LO MAS DETALLADO POSIBLE, INCLUYEN LA TOTALIDAD DE LOS RUBROS.</a:t>
            </a:r>
          </a:p>
          <a:p>
            <a:pPr algn="just"/>
            <a:r>
              <a:rPr lang="es-AR" sz="2400" dirty="0">
                <a:latin typeface="Arial" panose="020B0604020202020204" pitchFamily="34" charset="0"/>
                <a:cs typeface="Arial" panose="020B0604020202020204" pitchFamily="34" charset="0"/>
              </a:rPr>
              <a:t>SE DEBE INCLUIR LA TOTALIDAD DE LOS ANÁLISIS DE PRECIOS DE CADA UNO DE LOS ITEMS QUE COMPONEN EL PRESUPUESTO.</a:t>
            </a:r>
          </a:p>
          <a:p>
            <a:pPr algn="just"/>
            <a:r>
              <a:rPr lang="es-AR" sz="2400" dirty="0">
                <a:latin typeface="Arial" panose="020B0604020202020204" pitchFamily="34" charset="0"/>
                <a:cs typeface="Arial" panose="020B0604020202020204" pitchFamily="34" charset="0"/>
              </a:rPr>
              <a:t>EN LOS ANÁLISIS DE PRECIOS </a:t>
            </a:r>
            <a:r>
              <a:rPr lang="es-AR" sz="2400" dirty="0" smtClean="0">
                <a:latin typeface="Arial" panose="020B0604020202020204" pitchFamily="34" charset="0"/>
                <a:cs typeface="Arial" panose="020B0604020202020204" pitchFamily="34" charset="0"/>
              </a:rPr>
              <a:t>SE </a:t>
            </a:r>
            <a:r>
              <a:rPr lang="es-AR" sz="2400" dirty="0">
                <a:latin typeface="Arial" panose="020B0604020202020204" pitchFamily="34" charset="0"/>
                <a:cs typeface="Arial" panose="020B0604020202020204" pitchFamily="34" charset="0"/>
              </a:rPr>
              <a:t>DEBEN DISCRIMINAR LOS ELEMENTOS QUE LOS COMPONEN EN MATERIALES, MANO DE OBRA Y EQUIPOS.</a:t>
            </a:r>
          </a:p>
          <a:p>
            <a:endParaRPr lang="en-US" dirty="0"/>
          </a:p>
        </p:txBody>
      </p:sp>
    </p:spTree>
    <p:extLst>
      <p:ext uri="{BB962C8B-B14F-4D97-AF65-F5344CB8AC3E}">
        <p14:creationId xmlns:p14="http://schemas.microsoft.com/office/powerpoint/2010/main" val="1243256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REDETERMINACION DE PRECIOS.</a:t>
            </a:r>
            <a:endParaRPr lang="en-US" sz="3200" dirty="0"/>
          </a:p>
        </p:txBody>
      </p:sp>
      <p:sp>
        <p:nvSpPr>
          <p:cNvPr id="3" name="Marcador de contenido 2"/>
          <p:cNvSpPr>
            <a:spLocks noGrp="1"/>
          </p:cNvSpPr>
          <p:nvPr>
            <p:ph idx="1"/>
          </p:nvPr>
        </p:nvSpPr>
        <p:spPr/>
        <p:txBody>
          <a:bodyPr/>
          <a:lstStyle/>
          <a:p>
            <a:pPr algn="just"/>
            <a:r>
              <a:rPr lang="es-AR" sz="2400" b="1" u="sng" dirty="0">
                <a:latin typeface="Arial" panose="020B0604020202020204" pitchFamily="34" charset="0"/>
                <a:cs typeface="Arial" panose="020B0604020202020204" pitchFamily="34" charset="0"/>
              </a:rPr>
              <a:t>PROPUESTA DE UN SISTEMA NUEVO DE REDETERMINACIÓN.</a:t>
            </a:r>
          </a:p>
          <a:p>
            <a:pPr algn="just"/>
            <a:r>
              <a:rPr lang="es-AR" sz="2400" dirty="0">
                <a:latin typeface="Arial" panose="020B0604020202020204" pitchFamily="34" charset="0"/>
                <a:cs typeface="Arial" panose="020B0604020202020204" pitchFamily="34" charset="0"/>
              </a:rPr>
              <a:t>SE DEBE FIRMAR Y APROBAR UN ACTA DONDE LA CONTRATISTA RENUNCIE A LOS MAYORES COSTOS, GASTOS IMPRODUCTIVOS O CUALQUIER OTRO PERJUICIO DE CUALQUIER NATURALEZA</a:t>
            </a:r>
            <a:r>
              <a:rPr lang="es-AR" sz="2400" dirty="0" smtClean="0">
                <a:latin typeface="Arial" panose="020B0604020202020204" pitchFamily="34" charset="0"/>
                <a:cs typeface="Arial" panose="020B0604020202020204" pitchFamily="34" charset="0"/>
              </a:rPr>
              <a:t>.</a:t>
            </a:r>
          </a:p>
          <a:p>
            <a:pPr algn="just"/>
            <a:r>
              <a:rPr lang="es-AR" sz="2400" dirty="0">
                <a:latin typeface="Arial" panose="020B0604020202020204" pitchFamily="34" charset="0"/>
                <a:cs typeface="Arial" panose="020B0604020202020204" pitchFamily="34" charset="0"/>
              </a:rPr>
              <a:t>REALIZAR EL CALCULO DE LA REDETERMINACIÓN CON PRECIOS Y NO CON ÍNDICES</a:t>
            </a:r>
            <a:r>
              <a:rPr lang="es-AR" sz="2400" dirty="0" smtClean="0">
                <a:latin typeface="Arial" panose="020B0604020202020204" pitchFamily="34" charset="0"/>
                <a:cs typeface="Arial" panose="020B0604020202020204" pitchFamily="34" charset="0"/>
              </a:rPr>
              <a:t>.</a:t>
            </a:r>
          </a:p>
          <a:p>
            <a:pPr algn="just"/>
            <a:r>
              <a:rPr lang="es-AR" sz="2400" dirty="0">
                <a:latin typeface="Arial" panose="020B0604020202020204" pitchFamily="34" charset="0"/>
                <a:cs typeface="Arial" panose="020B0604020202020204" pitchFamily="34" charset="0"/>
              </a:rPr>
              <a:t>OBTENER PRECIOS DE LA REGION.</a:t>
            </a:r>
          </a:p>
          <a:p>
            <a:pPr algn="just"/>
            <a:endParaRPr lang="es-AR" sz="2400" dirty="0">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4125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REDETERMINACION DE PRECIOS.</a:t>
            </a:r>
            <a:endParaRPr lang="en-US" sz="32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rmAutofit/>
          </a:bodyPr>
          <a:lstStyle/>
          <a:p>
            <a:pPr algn="just"/>
            <a:r>
              <a:rPr lang="es-AR" sz="2400" b="1" u="sng" dirty="0">
                <a:latin typeface="Arial" panose="020B0604020202020204" pitchFamily="34" charset="0"/>
                <a:cs typeface="Arial" panose="020B0604020202020204" pitchFamily="34" charset="0"/>
              </a:rPr>
              <a:t>PROPUESTA DE UN SISTEMA NUEVO DE REDETERMINACIÓN</a:t>
            </a:r>
            <a:r>
              <a:rPr lang="es-AR" sz="2400" b="1" u="sng" dirty="0" smtClean="0">
                <a:latin typeface="Arial" panose="020B0604020202020204" pitchFamily="34" charset="0"/>
                <a:cs typeface="Arial" panose="020B0604020202020204" pitchFamily="34" charset="0"/>
              </a:rPr>
              <a:t>.</a:t>
            </a:r>
            <a:endParaRPr lang="es-AR" sz="2400" dirty="0">
              <a:latin typeface="Arial" panose="020B0604020202020204" pitchFamily="34" charset="0"/>
              <a:cs typeface="Arial" panose="020B0604020202020204" pitchFamily="34" charset="0"/>
            </a:endParaRPr>
          </a:p>
          <a:p>
            <a:pPr algn="just"/>
            <a:r>
              <a:rPr lang="es-AR" sz="2400" dirty="0">
                <a:latin typeface="Arial" panose="020B0604020202020204" pitchFamily="34" charset="0"/>
                <a:cs typeface="Arial" panose="020B0604020202020204" pitchFamily="34" charset="0"/>
              </a:rPr>
              <a:t>NO SE REDETERMINARAN LOS ANTICIPOS FINANCIEROS.</a:t>
            </a:r>
          </a:p>
          <a:p>
            <a:pPr algn="just"/>
            <a:r>
              <a:rPr lang="es-AR" sz="2400" dirty="0">
                <a:latin typeface="Arial" panose="020B0604020202020204" pitchFamily="34" charset="0"/>
                <a:cs typeface="Arial" panose="020B0604020202020204" pitchFamily="34" charset="0"/>
              </a:rPr>
              <a:t>NO SE APLICARA EL COEFICIENTE DE VARIACIÓN DE REFERENCIA (CVR) O SEA SE CALCULARA TODOS LOS MESES SIENDO INDISTINTA LA VARIACIÓN QUE EXISTE.</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3227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REDETERMINACION DE PRECIOS.</a:t>
            </a:r>
            <a:endParaRPr lang="en-US" sz="3200" dirty="0"/>
          </a:p>
        </p:txBody>
      </p:sp>
      <p:sp>
        <p:nvSpPr>
          <p:cNvPr id="3" name="Marcador de contenido 2"/>
          <p:cNvSpPr>
            <a:spLocks noGrp="1"/>
          </p:cNvSpPr>
          <p:nvPr>
            <p:ph idx="1"/>
          </p:nvPr>
        </p:nvSpPr>
        <p:spPr/>
        <p:txBody>
          <a:bodyPr/>
          <a:lstStyle/>
          <a:p>
            <a:pPr algn="just"/>
            <a:r>
              <a:rPr lang="es-AR" sz="2400" b="1" u="sng" dirty="0">
                <a:latin typeface="Arial" panose="020B0604020202020204" pitchFamily="34" charset="0"/>
                <a:cs typeface="Arial" panose="020B0604020202020204" pitchFamily="34" charset="0"/>
              </a:rPr>
              <a:t>PROPUESTA DE UN SISTEMA NUEVO DE REDETERMINACIÓN.</a:t>
            </a:r>
          </a:p>
          <a:p>
            <a:pPr algn="just"/>
            <a:r>
              <a:rPr lang="es-AR" sz="2400" dirty="0">
                <a:latin typeface="Arial" panose="020B0604020202020204" pitchFamily="34" charset="0"/>
                <a:cs typeface="Arial" panose="020B0604020202020204" pitchFamily="34" charset="0"/>
              </a:rPr>
              <a:t>PARA EL CASO DE LAS OBRAS CON UN ATRASO IGUAL O SUPERIOR DEL 2 % RESPECTO DEL PLAN DE TRABAJOS PROPUESTO APROBADO, SE REDETERMINARÁN AL MOMENTO EN QUE DEBIERON SER EJECUTADOS LOS TRABAJOS. ESTE CASO APLICA EN EL CASO QUE EL ATRASO SE PRODUZCA POR CAUSAS ATRIBUIBLES A LA CONTRATISTA.</a:t>
            </a:r>
          </a:p>
          <a:p>
            <a:endParaRPr lang="en-US" dirty="0"/>
          </a:p>
        </p:txBody>
      </p:sp>
    </p:spTree>
    <p:extLst>
      <p:ext uri="{BB962C8B-B14F-4D97-AF65-F5344CB8AC3E}">
        <p14:creationId xmlns:p14="http://schemas.microsoft.com/office/powerpoint/2010/main" val="2051285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REDETERMINACION DE PRECIOS.</a:t>
            </a:r>
            <a:endParaRPr lang="en-US" sz="3200" dirty="0"/>
          </a:p>
        </p:txBody>
      </p:sp>
      <p:sp>
        <p:nvSpPr>
          <p:cNvPr id="3" name="Marcador de contenido 2"/>
          <p:cNvSpPr>
            <a:spLocks noGrp="1"/>
          </p:cNvSpPr>
          <p:nvPr>
            <p:ph idx="1"/>
          </p:nvPr>
        </p:nvSpPr>
        <p:spPr/>
        <p:txBody>
          <a:bodyPr>
            <a:normAutofit fontScale="92500"/>
          </a:bodyPr>
          <a:lstStyle/>
          <a:p>
            <a:pPr algn="just"/>
            <a:r>
              <a:rPr lang="es-AR" sz="2400" b="1" u="sng" dirty="0">
                <a:latin typeface="Arial" panose="020B0604020202020204" pitchFamily="34" charset="0"/>
                <a:cs typeface="Arial" panose="020B0604020202020204" pitchFamily="34" charset="0"/>
              </a:rPr>
              <a:t>PROPUESTA DE UN SISTEMA NUEVO DE REDETERMINACIÓN.</a:t>
            </a:r>
          </a:p>
          <a:p>
            <a:pPr algn="just"/>
            <a:r>
              <a:rPr lang="es-AR" sz="2400" dirty="0" smtClean="0">
                <a:latin typeface="Arial" panose="020B0604020202020204" pitchFamily="34" charset="0"/>
                <a:cs typeface="Arial" panose="020B0604020202020204" pitchFamily="34" charset="0"/>
              </a:rPr>
              <a:t>CON ESTE SISTEMA SE PUEDE LOGRAR PREVEER EL FINANCIAMIENTO QUE SE NECESITAN A FUTURO DE LAS OBRAS A EJECUTAR YA SEAN EN EJECUCIÓN O NUEVAS.</a:t>
            </a:r>
          </a:p>
          <a:p>
            <a:pPr algn="just"/>
            <a:r>
              <a:rPr lang="es-AR" sz="2400" dirty="0" smtClean="0">
                <a:latin typeface="Arial" panose="020B0604020202020204" pitchFamily="34" charset="0"/>
                <a:cs typeface="Arial" panose="020B0604020202020204" pitchFamily="34" charset="0"/>
              </a:rPr>
              <a:t>ESTA PROYECCIÓN PERMITE REGULAR LOS FONDOS QUE TIENE EL ESTADO PARA PODER HACER FRENTE A LOS PAGOS DE LAS CERTIFICACIONES DE OBRA.</a:t>
            </a:r>
          </a:p>
          <a:p>
            <a:pPr algn="just"/>
            <a:r>
              <a:rPr lang="es-AR" sz="2400" smtClean="0">
                <a:latin typeface="Arial" panose="020B0604020202020204" pitchFamily="34" charset="0"/>
                <a:cs typeface="Arial" panose="020B0604020202020204" pitchFamily="34" charset="0"/>
              </a:rPr>
              <a:t>EVITANDO DE ESTA FORMA DEMORAS EN LOS PAGOS Y POR CONSIGUIENTE ATRASO EN LOS TRABAJOS.</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6294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DB9E81-8DFD-F80B-070A-7D90682A5302}"/>
              </a:ext>
            </a:extLst>
          </p:cNvPr>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CONTRATO DE OBRA PÚBLICA.</a:t>
            </a:r>
          </a:p>
        </p:txBody>
      </p:sp>
      <p:sp>
        <p:nvSpPr>
          <p:cNvPr id="3" name="Marcador de contenido 2">
            <a:extLst>
              <a:ext uri="{FF2B5EF4-FFF2-40B4-BE49-F238E27FC236}">
                <a16:creationId xmlns:a16="http://schemas.microsoft.com/office/drawing/2014/main" id="{2D089A1F-459D-7DC6-831F-F233B4F5093E}"/>
              </a:ext>
            </a:extLst>
          </p:cNvPr>
          <p:cNvSpPr>
            <a:spLocks noGrp="1"/>
          </p:cNvSpPr>
          <p:nvPr>
            <p:ph idx="1"/>
          </p:nvPr>
        </p:nvSpPr>
        <p:spPr/>
        <p:txBody>
          <a:bodyPr>
            <a:normAutofit/>
          </a:bodyPr>
          <a:lstStyle/>
          <a:p>
            <a:pPr algn="just"/>
            <a:r>
              <a:rPr lang="es-AR" sz="2400" b="1" dirty="0">
                <a:latin typeface="Arial" panose="020B0604020202020204" pitchFamily="34" charset="0"/>
                <a:cs typeface="Arial" panose="020B0604020202020204" pitchFamily="34" charset="0"/>
              </a:rPr>
              <a:t>DEFINICION.</a:t>
            </a:r>
          </a:p>
          <a:p>
            <a:pPr algn="just"/>
            <a:r>
              <a:rPr lang="es-AR" sz="2400" dirty="0">
                <a:latin typeface="Arial" panose="020B0604020202020204" pitchFamily="34" charset="0"/>
                <a:cs typeface="Arial" panose="020B0604020202020204" pitchFamily="34" charset="0"/>
              </a:rPr>
              <a:t>CARACTERISTICAS. (BILATERAL, CONMUTATIVO, ADMINISTRATIVO, FORMAL, ETC)</a:t>
            </a:r>
          </a:p>
          <a:p>
            <a:pPr algn="just"/>
            <a:r>
              <a:rPr lang="es-AR" sz="2400" dirty="0">
                <a:latin typeface="Arial" panose="020B0604020202020204" pitchFamily="34" charset="0"/>
                <a:cs typeface="Arial" panose="020B0604020202020204" pitchFamily="34" charset="0"/>
              </a:rPr>
              <a:t>ELEMENTOS QUE LO COMPONEN. (OBJETO, PLAZO, SISTEMA CONSTRUCTIVO Y MONTO DE LA OBRA, CERTIFICACIÓN Y FORMA DE PAGO)</a:t>
            </a:r>
          </a:p>
          <a:p>
            <a:pPr algn="just"/>
            <a:r>
              <a:rPr lang="es-AR" sz="2400" dirty="0">
                <a:latin typeface="Arial" panose="020B0604020202020204" pitchFamily="34" charset="0"/>
                <a:cs typeface="Arial" panose="020B0604020202020204" pitchFamily="34" charset="0"/>
              </a:rPr>
              <a:t>ECUACIÓN ECONÓMICA FINANCIERA.</a:t>
            </a:r>
          </a:p>
        </p:txBody>
      </p:sp>
    </p:spTree>
    <p:extLst>
      <p:ext uri="{BB962C8B-B14F-4D97-AF65-F5344CB8AC3E}">
        <p14:creationId xmlns:p14="http://schemas.microsoft.com/office/powerpoint/2010/main" val="1179832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B22437-0946-6BCE-0AF5-B83B51A0A3A4}"/>
              </a:ext>
            </a:extLst>
          </p:cNvPr>
          <p:cNvSpPr>
            <a:spLocks noGrp="1"/>
          </p:cNvSpPr>
          <p:nvPr>
            <p:ph type="title"/>
          </p:nvPr>
        </p:nvSpPr>
        <p:spPr/>
        <p:txBody>
          <a:bodyPr/>
          <a:lstStyle/>
          <a:p>
            <a:pPr algn="ctr"/>
            <a:r>
              <a:rPr lang="es-AR" dirty="0"/>
              <a:t>CONTRATO DE OBRA PÚBLICA.</a:t>
            </a:r>
          </a:p>
        </p:txBody>
      </p:sp>
      <p:sp>
        <p:nvSpPr>
          <p:cNvPr id="3" name="Marcador de contenido 2">
            <a:extLst>
              <a:ext uri="{FF2B5EF4-FFF2-40B4-BE49-F238E27FC236}">
                <a16:creationId xmlns:a16="http://schemas.microsoft.com/office/drawing/2014/main" id="{0FBE7A5C-7656-3EDF-2EEE-641744CB861D}"/>
              </a:ext>
            </a:extLst>
          </p:cNvPr>
          <p:cNvSpPr>
            <a:spLocks noGrp="1"/>
          </p:cNvSpPr>
          <p:nvPr>
            <p:ph idx="1"/>
          </p:nvPr>
        </p:nvSpPr>
        <p:spPr/>
        <p:txBody>
          <a:bodyPr>
            <a:normAutofit/>
          </a:bodyPr>
          <a:lstStyle/>
          <a:p>
            <a:pPr algn="just"/>
            <a:r>
              <a:rPr lang="es-AR" sz="2400" b="1" u="sng" dirty="0">
                <a:latin typeface="Arial" panose="020B0604020202020204" pitchFamily="34" charset="0"/>
                <a:cs typeface="Arial" panose="020B0604020202020204" pitchFamily="34" charset="0"/>
              </a:rPr>
              <a:t>CAUSAS DE RUPTURA DE LA ECUACIÓN ECONÓMICA FINANCIERA.</a:t>
            </a:r>
          </a:p>
          <a:p>
            <a:pPr algn="just"/>
            <a:r>
              <a:rPr lang="es-AR" sz="2400" dirty="0">
                <a:latin typeface="Arial" panose="020B0604020202020204" pitchFamily="34" charset="0"/>
                <a:cs typeface="Arial" panose="020B0604020202020204" pitchFamily="34" charset="0"/>
              </a:rPr>
              <a:t>RELACION ENTRE LA OFERTA Y LA DEMANDA DE LOS BIENES.</a:t>
            </a:r>
          </a:p>
          <a:p>
            <a:pPr algn="just"/>
            <a:r>
              <a:rPr lang="es-AR" sz="2400" dirty="0">
                <a:latin typeface="Arial" panose="020B0604020202020204" pitchFamily="34" charset="0"/>
                <a:cs typeface="Arial" panose="020B0604020202020204" pitchFamily="34" charset="0"/>
              </a:rPr>
              <a:t>INFLACIÓN.</a:t>
            </a:r>
          </a:p>
          <a:p>
            <a:pPr algn="just"/>
            <a:r>
              <a:rPr lang="es-AR" sz="2400" dirty="0">
                <a:latin typeface="Arial" panose="020B0604020202020204" pitchFamily="34" charset="0"/>
                <a:cs typeface="Arial" panose="020B0604020202020204" pitchFamily="34" charset="0"/>
              </a:rPr>
              <a:t>DEVALUACIÓN.</a:t>
            </a:r>
          </a:p>
          <a:p>
            <a:pPr algn="just"/>
            <a:r>
              <a:rPr lang="es-AR" sz="2400" dirty="0">
                <a:latin typeface="Arial" panose="020B0604020202020204" pitchFamily="34" charset="0"/>
                <a:cs typeface="Arial" panose="020B0604020202020204" pitchFamily="34" charset="0"/>
              </a:rPr>
              <a:t>CAMBIOS EN LA LEGISLACIÓN.</a:t>
            </a:r>
          </a:p>
        </p:txBody>
      </p:sp>
    </p:spTree>
    <p:extLst>
      <p:ext uri="{BB962C8B-B14F-4D97-AF65-F5344CB8AC3E}">
        <p14:creationId xmlns:p14="http://schemas.microsoft.com/office/powerpoint/2010/main" val="3307718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D8454A-2865-E8EB-891E-35961ECC7CCE}"/>
              </a:ext>
            </a:extLst>
          </p:cNvPr>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REDETERMINACIÓN DE PRECIOS..</a:t>
            </a:r>
          </a:p>
        </p:txBody>
      </p:sp>
      <p:sp>
        <p:nvSpPr>
          <p:cNvPr id="3" name="Marcador de contenido 2">
            <a:extLst>
              <a:ext uri="{FF2B5EF4-FFF2-40B4-BE49-F238E27FC236}">
                <a16:creationId xmlns:a16="http://schemas.microsoft.com/office/drawing/2014/main" id="{D81BCAF9-A1A6-C0C7-4AD3-D10996F5CAA1}"/>
              </a:ext>
            </a:extLst>
          </p:cNvPr>
          <p:cNvSpPr>
            <a:spLocks noGrp="1"/>
          </p:cNvSpPr>
          <p:nvPr>
            <p:ph idx="1"/>
          </p:nvPr>
        </p:nvSpPr>
        <p:spPr/>
        <p:txBody>
          <a:bodyPr>
            <a:normAutofit fontScale="92500"/>
          </a:bodyPr>
          <a:lstStyle/>
          <a:p>
            <a:pPr algn="just"/>
            <a:r>
              <a:rPr lang="es-AR" sz="2400" b="1" u="sng" dirty="0">
                <a:latin typeface="Arial" panose="020B0604020202020204" pitchFamily="34" charset="0"/>
                <a:cs typeface="Arial" panose="020B0604020202020204" pitchFamily="34" charset="0"/>
              </a:rPr>
              <a:t>MARCO LEGAL NACIONAL.</a:t>
            </a:r>
          </a:p>
          <a:p>
            <a:pPr algn="just"/>
            <a:r>
              <a:rPr lang="es-AR" sz="2400" b="1" dirty="0">
                <a:latin typeface="Arial" panose="020B0604020202020204" pitchFamily="34" charset="0"/>
                <a:cs typeface="Arial" panose="020B0604020202020204" pitchFamily="34" charset="0"/>
              </a:rPr>
              <a:t>LEY </a:t>
            </a:r>
            <a:r>
              <a:rPr lang="es-AR" sz="2400" b="1" dirty="0" err="1">
                <a:latin typeface="Arial" panose="020B0604020202020204" pitchFamily="34" charset="0"/>
                <a:cs typeface="Arial" panose="020B0604020202020204" pitchFamily="34" charset="0"/>
              </a:rPr>
              <a:t>N°</a:t>
            </a:r>
            <a:r>
              <a:rPr lang="es-AR" sz="2400" b="1" dirty="0">
                <a:latin typeface="Arial" panose="020B0604020202020204" pitchFamily="34" charset="0"/>
                <a:cs typeface="Arial" panose="020B0604020202020204" pitchFamily="34" charset="0"/>
              </a:rPr>
              <a:t> 23.928. 03/91. (LEY DE CONVERTIBILIDAD).</a:t>
            </a:r>
          </a:p>
          <a:p>
            <a:pPr algn="just"/>
            <a:r>
              <a:rPr lang="es-AR" sz="2400" b="1" dirty="0">
                <a:latin typeface="Arial" panose="020B0604020202020204" pitchFamily="34" charset="0"/>
                <a:cs typeface="Arial" panose="020B0604020202020204" pitchFamily="34" charset="0"/>
              </a:rPr>
              <a:t>ART. N° 10 </a:t>
            </a:r>
            <a:r>
              <a:rPr lang="es-AR" sz="2400" dirty="0">
                <a:latin typeface="Arial" panose="020B0604020202020204" pitchFamily="34" charset="0"/>
                <a:cs typeface="Arial" panose="020B0604020202020204" pitchFamily="34" charset="0"/>
              </a:rPr>
              <a:t>“MANTENGASE DEROGADAS, CON EFECTO A PARTIR DEL 1 DE ABRIL DE 1991, TODAS LAS NORMAS </a:t>
            </a:r>
            <a:r>
              <a:rPr lang="es-AR" sz="2400" dirty="0" smtClean="0">
                <a:latin typeface="Arial" panose="020B0604020202020204" pitchFamily="34" charset="0"/>
                <a:cs typeface="Arial" panose="020B0604020202020204" pitchFamily="34" charset="0"/>
              </a:rPr>
              <a:t>LEGALES O </a:t>
            </a:r>
            <a:r>
              <a:rPr lang="es-AR" sz="2400" dirty="0">
                <a:latin typeface="Arial" panose="020B0604020202020204" pitchFamily="34" charset="0"/>
                <a:cs typeface="Arial" panose="020B0604020202020204" pitchFamily="34" charset="0"/>
              </a:rPr>
              <a:t>REGLAMENTARIAS QUE ESTABLECEN O AUTORIZAN LA </a:t>
            </a:r>
            <a:r>
              <a:rPr lang="es-AR" sz="2400" b="1" dirty="0">
                <a:latin typeface="Arial" panose="020B0604020202020204" pitchFamily="34" charset="0"/>
                <a:cs typeface="Arial" panose="020B0604020202020204" pitchFamily="34" charset="0"/>
              </a:rPr>
              <a:t>INDEXACIÓN DE PRECIOS, ACTUALIZACIÓN MONETARIA, VARIACIONES DE COSTOS </a:t>
            </a:r>
            <a:r>
              <a:rPr lang="es-AR" sz="2400" dirty="0">
                <a:latin typeface="Arial" panose="020B0604020202020204" pitchFamily="34" charset="0"/>
                <a:cs typeface="Arial" panose="020B0604020202020204" pitchFamily="34" charset="0"/>
              </a:rPr>
              <a:t>O CUALQUIER OTRA FORMA DE REPOTENCIACIÓN DE LAS DEUDAS, IMPUESTOS, PRECIOS O TARIFAS DE LOS BIENES, OBRAS O SERVICIOS”</a:t>
            </a:r>
          </a:p>
          <a:p>
            <a:endParaRPr lang="es-A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100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REDETERMINACIÓN DE PRECIOS.</a:t>
            </a:r>
            <a:endParaRPr lang="en-US" sz="3200" dirty="0"/>
          </a:p>
        </p:txBody>
      </p:sp>
      <p:sp>
        <p:nvSpPr>
          <p:cNvPr id="3" name="Marcador de contenido 2"/>
          <p:cNvSpPr>
            <a:spLocks noGrp="1"/>
          </p:cNvSpPr>
          <p:nvPr>
            <p:ph idx="1"/>
          </p:nvPr>
        </p:nvSpPr>
        <p:spPr/>
        <p:txBody>
          <a:bodyPr>
            <a:normAutofit lnSpcReduction="10000"/>
          </a:bodyPr>
          <a:lstStyle/>
          <a:p>
            <a:r>
              <a:rPr lang="es-AR" sz="2400" b="1" u="sng" dirty="0">
                <a:latin typeface="Arial" panose="020B0604020202020204" pitchFamily="34" charset="0"/>
                <a:cs typeface="Arial" panose="020B0604020202020204" pitchFamily="34" charset="0"/>
              </a:rPr>
              <a:t>MARCO LEGAL NACIONAL.</a:t>
            </a:r>
            <a:endParaRPr lang="es-AR" sz="2400" b="1" dirty="0">
              <a:latin typeface="Arial" panose="020B0604020202020204" pitchFamily="34" charset="0"/>
              <a:cs typeface="Arial" panose="020B0604020202020204" pitchFamily="34" charset="0"/>
            </a:endParaRPr>
          </a:p>
          <a:p>
            <a:r>
              <a:rPr lang="es-AR" sz="2400" b="1" dirty="0">
                <a:latin typeface="Arial" panose="020B0604020202020204" pitchFamily="34" charset="0"/>
                <a:cs typeface="Arial" panose="020B0604020202020204" pitchFamily="34" charset="0"/>
              </a:rPr>
              <a:t>DECRETO N° 1312/93.</a:t>
            </a:r>
          </a:p>
          <a:p>
            <a:pPr algn="just"/>
            <a:r>
              <a:rPr lang="es-AR" sz="2400" dirty="0">
                <a:latin typeface="Arial" panose="020B0604020202020204" pitchFamily="34" charset="0"/>
                <a:cs typeface="Arial" panose="020B0604020202020204" pitchFamily="34" charset="0"/>
              </a:rPr>
              <a:t>SOSTENER IMPLICITAMENTE QUE LOS AJUSTES DE LOS ANÁLISIS DE PRECIOS NO ESTAN INCLUIDOS EN LA EXPRESIÓN VARIACIONES DE PRECIOS O ACTUALIZACIONES DE PRECIOS.</a:t>
            </a:r>
          </a:p>
          <a:p>
            <a:pPr algn="just"/>
            <a:r>
              <a:rPr lang="es-AR" sz="2400" dirty="0">
                <a:latin typeface="Arial" panose="020B0604020202020204" pitchFamily="34" charset="0"/>
                <a:cs typeface="Arial" panose="020B0604020202020204" pitchFamily="34" charset="0"/>
              </a:rPr>
              <a:t>RECONOCER ANUALMENTE Y HACIA EL FUTURO LOS CAMBIOS DE LOS PRECIOS DE LOS INSUMOS DE LA OBRA, AL CUAL SE BAUTIZO COMO </a:t>
            </a:r>
            <a:r>
              <a:rPr lang="es-AR" sz="2400" b="1" dirty="0">
                <a:latin typeface="Arial" panose="020B0604020202020204" pitchFamily="34" charset="0"/>
                <a:cs typeface="Arial" panose="020B0604020202020204" pitchFamily="34" charset="0"/>
              </a:rPr>
              <a:t>REDETERMINACIÓN.</a:t>
            </a:r>
            <a:endParaRPr lang="es-AR" sz="2400" dirty="0">
              <a:latin typeface="Arial" panose="020B0604020202020204" pitchFamily="34" charset="0"/>
              <a:cs typeface="Arial" panose="020B0604020202020204" pitchFamily="34" charset="0"/>
            </a:endParaRPr>
          </a:p>
          <a:p>
            <a:endParaRPr lang="en-US" sz="2400" dirty="0"/>
          </a:p>
        </p:txBody>
      </p:sp>
    </p:spTree>
    <p:extLst>
      <p:ext uri="{BB962C8B-B14F-4D97-AF65-F5344CB8AC3E}">
        <p14:creationId xmlns:p14="http://schemas.microsoft.com/office/powerpoint/2010/main" val="2235899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REDETERMINACIÓN DE PRECIOS.</a:t>
            </a:r>
            <a:endParaRPr lang="en-US" sz="3200" dirty="0"/>
          </a:p>
        </p:txBody>
      </p:sp>
      <p:sp>
        <p:nvSpPr>
          <p:cNvPr id="3" name="Marcador de contenido 2"/>
          <p:cNvSpPr>
            <a:spLocks noGrp="1"/>
          </p:cNvSpPr>
          <p:nvPr>
            <p:ph idx="1"/>
          </p:nvPr>
        </p:nvSpPr>
        <p:spPr/>
        <p:txBody>
          <a:bodyPr/>
          <a:lstStyle/>
          <a:p>
            <a:r>
              <a:rPr lang="es-AR" sz="2400" b="1" u="sng" dirty="0">
                <a:latin typeface="Arial" panose="020B0604020202020204" pitchFamily="34" charset="0"/>
                <a:cs typeface="Arial" panose="020B0604020202020204" pitchFamily="34" charset="0"/>
              </a:rPr>
              <a:t>MARCO LEGAL NACIONAL.</a:t>
            </a:r>
            <a:endParaRPr lang="es-AR" sz="2400" b="1" dirty="0">
              <a:latin typeface="Arial" panose="020B0604020202020204" pitchFamily="34" charset="0"/>
              <a:cs typeface="Arial" panose="020B0604020202020204" pitchFamily="34" charset="0"/>
            </a:endParaRPr>
          </a:p>
          <a:p>
            <a:pPr algn="just"/>
            <a:r>
              <a:rPr lang="es-AR" sz="2400" b="1" dirty="0">
                <a:latin typeface="Arial" panose="020B0604020202020204" pitchFamily="34" charset="0"/>
                <a:cs typeface="Arial" panose="020B0604020202020204" pitchFamily="34" charset="0"/>
              </a:rPr>
              <a:t>DNU N° 1295/02.</a:t>
            </a:r>
          </a:p>
          <a:p>
            <a:pPr algn="just"/>
            <a:r>
              <a:rPr lang="es-AR" sz="2400" dirty="0">
                <a:latin typeface="Arial" panose="020B0604020202020204" pitchFamily="34" charset="0"/>
                <a:cs typeface="Arial" panose="020B0604020202020204" pitchFamily="34" charset="0"/>
              </a:rPr>
              <a:t>DEROGA EL DECRETO N° 1312/93</a:t>
            </a:r>
          </a:p>
          <a:p>
            <a:pPr algn="just"/>
            <a:r>
              <a:rPr lang="es-AR" sz="2400" dirty="0">
                <a:latin typeface="Arial" panose="020B0604020202020204" pitchFamily="34" charset="0"/>
                <a:cs typeface="Arial" panose="020B0604020202020204" pitchFamily="34" charset="0"/>
              </a:rPr>
              <a:t>LOS PRECIOS DE LOS CONTRATOS DE LA PARTE FALTANTE PODRAN SER REDETERMINADOS A SOLICITUD DEL CONTRATISTA CUANDO LOS FACTORES PRINCIPALES QUE LA COMPONEN HAYAN ADQUIRIDO UN VALOR PROMEDIO IGUAL O SUPERIOR AL 10 %</a:t>
            </a:r>
          </a:p>
          <a:p>
            <a:endParaRPr lang="en-US" dirty="0"/>
          </a:p>
        </p:txBody>
      </p:sp>
    </p:spTree>
    <p:extLst>
      <p:ext uri="{BB962C8B-B14F-4D97-AF65-F5344CB8AC3E}">
        <p14:creationId xmlns:p14="http://schemas.microsoft.com/office/powerpoint/2010/main" val="904153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REDETERMINACIÓN DE PRECIOS.</a:t>
            </a:r>
            <a:endParaRPr lang="en-US" sz="3200" dirty="0"/>
          </a:p>
        </p:txBody>
      </p:sp>
      <p:sp>
        <p:nvSpPr>
          <p:cNvPr id="3" name="Marcador de contenido 2"/>
          <p:cNvSpPr>
            <a:spLocks noGrp="1"/>
          </p:cNvSpPr>
          <p:nvPr>
            <p:ph idx="1"/>
          </p:nvPr>
        </p:nvSpPr>
        <p:spPr/>
        <p:txBody>
          <a:bodyPr>
            <a:normAutofit lnSpcReduction="10000"/>
          </a:bodyPr>
          <a:lstStyle/>
          <a:p>
            <a:r>
              <a:rPr lang="es-AR" sz="2400" b="1" u="sng" dirty="0">
                <a:latin typeface="Arial" panose="020B0604020202020204" pitchFamily="34" charset="0"/>
                <a:cs typeface="Arial" panose="020B0604020202020204" pitchFamily="34" charset="0"/>
              </a:rPr>
              <a:t>MARCO LEGAL NACIONAL.</a:t>
            </a:r>
            <a:endParaRPr lang="es-AR" sz="2400" b="1" dirty="0">
              <a:latin typeface="Arial" panose="020B0604020202020204" pitchFamily="34" charset="0"/>
              <a:cs typeface="Arial" panose="020B0604020202020204" pitchFamily="34" charset="0"/>
            </a:endParaRPr>
          </a:p>
          <a:p>
            <a:r>
              <a:rPr lang="es-AR" sz="2400" b="1" dirty="0">
                <a:latin typeface="Arial" panose="020B0604020202020204" pitchFamily="34" charset="0"/>
                <a:cs typeface="Arial" panose="020B0604020202020204" pitchFamily="34" charset="0"/>
              </a:rPr>
              <a:t>DECRETO N° 691/16.</a:t>
            </a:r>
          </a:p>
          <a:p>
            <a:pPr algn="just"/>
            <a:r>
              <a:rPr lang="es-AR" sz="2400" dirty="0">
                <a:latin typeface="Arial" panose="020B0604020202020204" pitchFamily="34" charset="0"/>
                <a:cs typeface="Arial" panose="020B0604020202020204" pitchFamily="34" charset="0"/>
              </a:rPr>
              <a:t>MODIFICA EL DECRETO N° 1295/02.</a:t>
            </a:r>
          </a:p>
          <a:p>
            <a:pPr algn="just"/>
            <a:r>
              <a:rPr lang="es-AR" sz="2400" dirty="0">
                <a:latin typeface="Arial" panose="020B0604020202020204" pitchFamily="34" charset="0"/>
                <a:cs typeface="Arial" panose="020B0604020202020204" pitchFamily="34" charset="0"/>
              </a:rPr>
              <a:t>EL PRESENTE REGIMEN DE REDETERMINACIÓN INCLUYE A LOS CONTRATOS DE OBRA PÚBLICA Y LOS DE CONSULTORIA DE OBRA PÚBLICA.</a:t>
            </a:r>
          </a:p>
          <a:p>
            <a:pPr algn="just"/>
            <a:r>
              <a:rPr lang="es-AR" sz="2400" dirty="0">
                <a:latin typeface="Arial" panose="020B0604020202020204" pitchFamily="34" charset="0"/>
                <a:cs typeface="Arial" panose="020B0604020202020204" pitchFamily="34" charset="0"/>
              </a:rPr>
              <a:t>CUANDO LOS FACTORES PRINCIPALES QUE LA COMPONEN HAYAN ADQUIRIDO UN VALOR PROMEDIO O IGUAL AL 5 %.</a:t>
            </a:r>
          </a:p>
          <a:p>
            <a:pPr algn="just"/>
            <a:endParaRPr lang="es-AR" sz="2400" dirty="0">
              <a:latin typeface="Arial" panose="020B0604020202020204" pitchFamily="34" charset="0"/>
              <a:cs typeface="Arial" panose="020B0604020202020204" pitchFamily="34" charset="0"/>
            </a:endParaRPr>
          </a:p>
          <a:p>
            <a:endParaRPr lang="es-AR" sz="24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80127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REDETERMINACIÓN DE PRECIOS.</a:t>
            </a:r>
            <a:endParaRPr lang="en-US" sz="3200" dirty="0"/>
          </a:p>
        </p:txBody>
      </p:sp>
      <p:sp>
        <p:nvSpPr>
          <p:cNvPr id="3" name="Marcador de contenido 2"/>
          <p:cNvSpPr>
            <a:spLocks noGrp="1"/>
          </p:cNvSpPr>
          <p:nvPr>
            <p:ph idx="1"/>
          </p:nvPr>
        </p:nvSpPr>
        <p:spPr/>
        <p:txBody>
          <a:bodyPr/>
          <a:lstStyle/>
          <a:p>
            <a:r>
              <a:rPr lang="es-AR" sz="2400" b="1" u="sng" dirty="0">
                <a:latin typeface="Arial" panose="020B0604020202020204" pitchFamily="34" charset="0"/>
                <a:cs typeface="Arial" panose="020B0604020202020204" pitchFamily="34" charset="0"/>
              </a:rPr>
              <a:t>MARCO LEGAL NACIONAL.</a:t>
            </a:r>
            <a:endParaRPr lang="es-AR" sz="2400" b="1" dirty="0">
              <a:latin typeface="Arial" panose="020B0604020202020204" pitchFamily="34" charset="0"/>
              <a:cs typeface="Arial" panose="020B0604020202020204" pitchFamily="34" charset="0"/>
            </a:endParaRPr>
          </a:p>
          <a:p>
            <a:r>
              <a:rPr lang="es-AR" sz="2400" b="1" dirty="0">
                <a:latin typeface="Arial" panose="020B0604020202020204" pitchFamily="34" charset="0"/>
                <a:cs typeface="Arial" panose="020B0604020202020204" pitchFamily="34" charset="0"/>
              </a:rPr>
              <a:t>LEY N° 27.397/17. (UVI VIVIENDA).</a:t>
            </a:r>
          </a:p>
          <a:p>
            <a:pPr algn="just"/>
            <a:r>
              <a:rPr lang="es-AR" sz="2400" dirty="0">
                <a:latin typeface="Arial" panose="020B0604020202020204" pitchFamily="34" charset="0"/>
                <a:cs typeface="Arial" panose="020B0604020202020204" pitchFamily="34" charset="0"/>
              </a:rPr>
              <a:t>LA DETERMINACIÓN DE LOS PRECIOS QUE SE COTICEN EN LOS CONTRATOS DE OBRA PÚBLICA DESTINADOS A LA CONSTRUCCIÓN DE VIVIENDAS SE EFECTUARÁ DE ACUERDO AL VALOR EN PESOS DE LA UNIDADA DE VIVIENDA (UVI), TOMANDO COMO REFERENCIA EL VALOR DE LA UVI DE LA FECHA QUE SE INDIQUE EN LOS PLIEGOS.</a:t>
            </a:r>
          </a:p>
          <a:p>
            <a:endParaRPr lang="en-US" dirty="0"/>
          </a:p>
          <a:p>
            <a:endParaRPr lang="en-US" dirty="0"/>
          </a:p>
        </p:txBody>
      </p:sp>
    </p:spTree>
    <p:extLst>
      <p:ext uri="{BB962C8B-B14F-4D97-AF65-F5344CB8AC3E}">
        <p14:creationId xmlns:p14="http://schemas.microsoft.com/office/powerpoint/2010/main" val="1648402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3200" dirty="0">
                <a:latin typeface="Arial" panose="020B0604020202020204" pitchFamily="34" charset="0"/>
                <a:cs typeface="Arial" panose="020B0604020202020204" pitchFamily="34" charset="0"/>
              </a:rPr>
              <a:t>REDETERMINACIÓN DE PRECIOS.</a:t>
            </a:r>
            <a:endParaRPr lang="en-US" sz="3200" dirty="0"/>
          </a:p>
        </p:txBody>
      </p:sp>
      <p:sp>
        <p:nvSpPr>
          <p:cNvPr id="3" name="Marcador de contenido 2"/>
          <p:cNvSpPr>
            <a:spLocks noGrp="1"/>
          </p:cNvSpPr>
          <p:nvPr>
            <p:ph idx="1"/>
          </p:nvPr>
        </p:nvSpPr>
        <p:spPr/>
        <p:txBody>
          <a:bodyPr/>
          <a:lstStyle/>
          <a:p>
            <a:r>
              <a:rPr lang="es-AR" sz="2400" b="1" u="sng" dirty="0">
                <a:latin typeface="Arial" panose="020B0604020202020204" pitchFamily="34" charset="0"/>
                <a:cs typeface="Arial" panose="020B0604020202020204" pitchFamily="34" charset="0"/>
              </a:rPr>
              <a:t>MARCO LEGAL NACIONAL.</a:t>
            </a:r>
            <a:endParaRPr lang="es-AR" sz="2400" b="1" dirty="0">
              <a:latin typeface="Arial" panose="020B0604020202020204" pitchFamily="34" charset="0"/>
              <a:cs typeface="Arial" panose="020B0604020202020204" pitchFamily="34" charset="0"/>
            </a:endParaRPr>
          </a:p>
          <a:p>
            <a:r>
              <a:rPr lang="es-AR" sz="2400" b="1" dirty="0">
                <a:latin typeface="Arial" panose="020B0604020202020204" pitchFamily="34" charset="0"/>
                <a:cs typeface="Arial" panose="020B0604020202020204" pitchFamily="34" charset="0"/>
              </a:rPr>
              <a:t>DECRETO N° 490/23.</a:t>
            </a:r>
          </a:p>
          <a:p>
            <a:pPr algn="just"/>
            <a:r>
              <a:rPr lang="es-AR" sz="2400" dirty="0">
                <a:latin typeface="Arial" panose="020B0604020202020204" pitchFamily="34" charset="0"/>
                <a:cs typeface="Arial" panose="020B0604020202020204" pitchFamily="34" charset="0"/>
              </a:rPr>
              <a:t>CUANDO LOS FACTORES PRINCIPALES QUE LA COMPONEN HAYAN ADQUIRIDO UN VALOR PROMEDIO O IGUAL AL 2 %.</a:t>
            </a:r>
          </a:p>
          <a:p>
            <a:endParaRPr lang="es-AR" sz="2400" b="1" dirty="0">
              <a:latin typeface="Arial" panose="020B0604020202020204" pitchFamily="34" charset="0"/>
              <a:cs typeface="Arial" panose="020B0604020202020204" pitchFamily="34" charset="0"/>
            </a:endParaRPr>
          </a:p>
          <a:p>
            <a:endParaRPr lang="es-AR" sz="2400" b="1" dirty="0">
              <a:latin typeface="Arial" panose="020B0604020202020204" pitchFamily="34" charset="0"/>
              <a:cs typeface="Arial" panose="020B0604020202020204" pitchFamily="34" charset="0"/>
            </a:endParaRPr>
          </a:p>
          <a:p>
            <a:endParaRPr lang="es-AR" sz="2400" b="1"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165735434"/>
      </p:ext>
    </p:extLst>
  </p:cSld>
  <p:clrMapOvr>
    <a:masterClrMapping/>
  </p:clrMapOvr>
</p:sld>
</file>

<file path=ppt/theme/theme1.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682</TotalTime>
  <Words>1103</Words>
  <Application>Microsoft Office PowerPoint</Application>
  <PresentationFormat>Panorámica</PresentationFormat>
  <Paragraphs>93</Paragraphs>
  <Slides>19</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19</vt:i4>
      </vt:variant>
    </vt:vector>
  </HeadingPairs>
  <TitlesOfParts>
    <vt:vector size="24" baseType="lpstr">
      <vt:lpstr>Arial</vt:lpstr>
      <vt:lpstr>Calibri</vt:lpstr>
      <vt:lpstr>Trebuchet MS</vt:lpstr>
      <vt:lpstr>Wingdings 3</vt:lpstr>
      <vt:lpstr>Faceta</vt:lpstr>
      <vt:lpstr>REDETERMINACION DE PRECIOS EN LA OBRA PÚBLICA.</vt:lpstr>
      <vt:lpstr>CONTRATO DE OBRA PÚBLICA.</vt:lpstr>
      <vt:lpstr>CONTRATO DE OBRA PÚBLICA.</vt:lpstr>
      <vt:lpstr>REDETERMINACIÓN DE PRECIOS..</vt:lpstr>
      <vt:lpstr>REDETERMINACIÓN DE PRECIOS.</vt:lpstr>
      <vt:lpstr>REDETERMINACIÓN DE PRECIOS.</vt:lpstr>
      <vt:lpstr>REDETERMINACIÓN DE PRECIOS.</vt:lpstr>
      <vt:lpstr>REDETERMINACIÓN DE PRECIOS.</vt:lpstr>
      <vt:lpstr>REDETERMINACIÓN DE PRECIOS.</vt:lpstr>
      <vt:lpstr>REDETERMINACIÓN DE PRECIOS..</vt:lpstr>
      <vt:lpstr>REDETERMINACIÓN DE PRECIOS.</vt:lpstr>
      <vt:lpstr>REDETERMINACION DE PRECIOS.</vt:lpstr>
      <vt:lpstr>REDETERMINACION DE PRECIOS.</vt:lpstr>
      <vt:lpstr>REDETERMINACION DE PRECIOS</vt:lpstr>
      <vt:lpstr>REDETERMINACION DE PRECIOS.</vt:lpstr>
      <vt:lpstr>REDETERMINACION DE PRECIOS.</vt:lpstr>
      <vt:lpstr>REDETERMINACION DE PRECIOS.</vt:lpstr>
      <vt:lpstr>REDETERMINACION DE PRECIOS.</vt:lpstr>
      <vt:lpstr>REDETERMINACION DE PRECIOS.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REDETERMINACION DE PRECIOS EN LA OBRA PÚBLICA.</dc:title>
  <dc:creator>CGP 02</dc:creator>
  <cp:lastModifiedBy>ecordoba@MECONTUC.GOV.AR</cp:lastModifiedBy>
  <cp:revision>43</cp:revision>
  <dcterms:created xsi:type="dcterms:W3CDTF">2025-08-11T12:04:54Z</dcterms:created>
  <dcterms:modified xsi:type="dcterms:W3CDTF">2025-08-27T14:26:55Z</dcterms:modified>
</cp:coreProperties>
</file>