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1" r:id="rId4"/>
    <p:sldId id="272" r:id="rId5"/>
    <p:sldId id="261" r:id="rId6"/>
    <p:sldId id="269" r:id="rId7"/>
    <p:sldId id="268" r:id="rId8"/>
    <p:sldId id="262" r:id="rId9"/>
    <p:sldId id="274" r:id="rId10"/>
    <p:sldId id="276" r:id="rId11"/>
    <p:sldId id="297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9" r:id="rId22"/>
    <p:sldId id="275" r:id="rId23"/>
    <p:sldId id="294" r:id="rId24"/>
    <p:sldId id="291" r:id="rId25"/>
    <p:sldId id="264" r:id="rId26"/>
    <p:sldId id="295" r:id="rId27"/>
    <p:sldId id="296" r:id="rId28"/>
    <p:sldId id="290" r:id="rId29"/>
  </p:sldIdLst>
  <p:sldSz cx="12192000" cy="6858000"/>
  <p:notesSz cx="6858000" cy="9144000"/>
  <p:embeddedFontLst>
    <p:embeddedFont>
      <p:font typeface="HandelGothic BT" panose="04030805030B02020C03" pitchFamily="82" charset="0"/>
      <p:regular r:id="rId31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5F8"/>
    <a:srgbClr val="002060"/>
    <a:srgbClr val="FFCC66"/>
    <a:srgbClr val="001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B3ABC-7474-4CD6-BDA2-377A3101BF8E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D94AC-4784-433F-A7D2-482A2540AA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3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056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742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411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855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456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99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209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82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88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4525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D94AC-4784-433F-A7D2-482A2540AA19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430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607F3-5536-0882-08E3-B15FCF38E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BE002-D73D-A059-07F9-9983965EC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F84C6-B5A9-E89E-60FF-26833099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E18ED-7937-C3B7-549F-BCA77584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9D904-CBA6-8790-D6D4-9BA55FC8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251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7B1AC-9959-106E-6A84-60BA5A26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5EEC13-7C0C-59C1-23D7-498100BD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0562D8-82A0-5F53-4340-35E3FF13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2A1B2-E695-C079-DD7B-0A521111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1F686-8E4F-80ED-631D-37391A12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69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F0953-4560-E227-649C-979F1F76D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38BFA0-9BB1-EAB0-C46F-145CE7396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1BA1B-7401-D3F7-EC4F-484911E2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4CEF4-4CA3-0E49-7E7F-A150C4E7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CCCB7-8E4D-2C1F-7D24-7616D69D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726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55648-6EE3-1B63-AEEC-9D32809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C7DD4C-013F-6667-FC75-857893A83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FF1428-0A0C-9987-328A-B407AB87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03F3D-FCD0-1857-2A21-EE56868E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74716-A9FF-4AEF-11B0-4D9F23C7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27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77C46-2F6C-EB65-2DAC-9300166E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1F08C0-DE5D-A165-A385-28FBDD93D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B5B32C-4005-23D7-939C-2A074800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B2EE-F479-7AFE-A58D-F7E25EED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01AD8-5A65-75FD-4C9E-E4BD5747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4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B7CD6-4FF4-A2D1-FDBE-9EA89122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B2FEE-E223-C165-8909-26503A81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EEE1C-C48E-591E-4826-F017CEB5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329D58-1564-E049-B1F9-556BE4CF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B9F91-218E-5525-F8B6-DB1F5C8F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ACB5AE-36CC-5EDA-E082-1A13668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90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B15BF-D614-F5F7-0CFD-86E271AE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A6FDE-5EB2-314D-E889-146C5EDB9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2CAD7C-0436-38D8-1551-D94D9DF6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83DE20-58CC-2CF5-1D97-23429C451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71BB4A-4F2E-B713-010E-B351AAD6D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C62DA1-5784-B57B-40F8-E378A7F1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301DD0-EF9E-412F-1C28-AE67C621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7D84E4-E257-5A53-F082-F15C1297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612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4FF2-3594-BC2B-E742-DE603692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B54E7-6AFE-128F-87CF-4DAE3165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46ADD-D0D7-8DC1-27FD-57E49285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415CAC-E819-469E-3A39-76DAF7F6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450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58C865-CD7B-6535-6605-2B35874C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829374-1E35-932E-0458-211B3109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C331FE-96B9-5087-2EAB-D34FCCA5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10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61E4-606B-5266-79AE-573D752B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175CD-F35B-E2EB-0BFB-573A1D44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F6F3E-055C-66A7-BEF0-A10F2C550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701848-425C-A1B1-12D3-6DC77F66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80E081-C06A-17FB-A95E-67449147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60F65D-E51A-4EED-0A9A-55CCB6A5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079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5F01F-7EFC-8B31-F59B-BF27E449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7C885C-6D04-78EF-1720-7F011A8C7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BDCEF-E330-8390-4FE2-A77887DDD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2A8FF9-0636-C576-5018-033407B4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B2949C-65FE-7EBE-D6E3-96241D79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925348-C381-5B4E-C9F3-9B32CF9D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902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60D556-72F5-78BA-1905-77920888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DBB080-F914-51EE-2DDA-CD01B5B8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CBE86-77A7-9C14-9F1C-25CA7B1C5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D00B0C-F594-421E-8589-A7AB147C0A33}" type="datetimeFigureOut">
              <a:rPr lang="es-AR" smtClean="0"/>
              <a:t>6/9/2024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F5BEF-882A-941C-4C2E-7336F287B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F967AA-083C-6533-7AC1-7A4198D19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EC338A-7A35-4CF4-95F8-5097AED13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598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jp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334028" y="533594"/>
            <a:ext cx="1152394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Prospectiva del paradigma </a:t>
            </a:r>
            <a:r>
              <a:rPr lang="es-E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AI</a:t>
            </a:r>
            <a:r>
              <a:rPr lang="es-E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-</a:t>
            </a:r>
            <a:r>
              <a:rPr lang="es-ES" sz="1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Driven</a:t>
            </a:r>
            <a:r>
              <a:rPr lang="es-E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</a:p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en la gestión de organizaciones.</a:t>
            </a:r>
            <a:endParaRPr lang="es-A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B55DCD-A448-BAC5-48A2-B0AAA1D5AFEF}"/>
              </a:ext>
            </a:extLst>
          </p:cNvPr>
          <p:cNvSpPr txBox="1"/>
          <p:nvPr/>
        </p:nvSpPr>
        <p:spPr>
          <a:xfrm>
            <a:off x="334028" y="4617605"/>
            <a:ext cx="116492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andelGothic BT" panose="04030805030B02020C03" pitchFamily="82" charset="0"/>
              </a:rPr>
              <a:t>¿Cómo los Agentes de IA impactarán en la profesión del </a:t>
            </a:r>
            <a:r>
              <a:rPr lang="es-ES" sz="2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Contador?</a:t>
            </a:r>
            <a:endParaRPr lang="es-AR" sz="2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7E6B55-B12D-71B6-0F29-748F97476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477" y="883320"/>
            <a:ext cx="8665047" cy="436725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FDB3E6-CC81-AE92-3923-03CBDA002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3" y="1193852"/>
            <a:ext cx="10671234" cy="3746189"/>
          </a:xfrm>
          <a:prstGeom prst="rect">
            <a:avLst/>
          </a:prstGeom>
          <a:ln w="76200" cap="sq">
            <a:solidFill>
              <a:srgbClr val="FF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ED51CD-91CD-E858-0D40-C97802120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83" y="1358186"/>
            <a:ext cx="10671234" cy="3417521"/>
          </a:xfrm>
          <a:prstGeom prst="rect">
            <a:avLst/>
          </a:prstGeom>
          <a:ln w="76200" cap="sq">
            <a:solidFill>
              <a:srgbClr val="FF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3F5B90-A001-E481-5EAE-36343AC70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75" y="1390546"/>
            <a:ext cx="10610850" cy="3352800"/>
          </a:xfrm>
          <a:prstGeom prst="rect">
            <a:avLst/>
          </a:prstGeom>
          <a:ln w="76200" cap="sq">
            <a:solidFill>
              <a:srgbClr val="FF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8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7E6B55-B12D-71B6-0F29-748F97476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276" y="575112"/>
            <a:ext cx="8951561" cy="468690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C7396D5-2127-6CFE-1A44-1FC9D9BA0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3596643"/>
            <a:ext cx="1845014" cy="1942878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B27C7881-4706-35E7-7368-7D130D23A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1"/>
          <a:stretch/>
        </p:blipFill>
        <p:spPr>
          <a:xfrm>
            <a:off x="2435202" y="3403413"/>
            <a:ext cx="4154773" cy="2329339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48B9F3F-84B3-FBAC-7CF7-E99505F0EBA5}"/>
              </a:ext>
            </a:extLst>
          </p:cNvPr>
          <p:cNvSpPr/>
          <p:nvPr/>
        </p:nvSpPr>
        <p:spPr>
          <a:xfrm rot="21439653">
            <a:off x="5687510" y="4525499"/>
            <a:ext cx="1563660" cy="9359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41042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7E6B55-B12D-71B6-0F29-748F97476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/>
          <a:stretch/>
        </p:blipFill>
        <p:spPr>
          <a:xfrm>
            <a:off x="1787992" y="1373845"/>
            <a:ext cx="8616014" cy="3514372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ED51CD-91CD-E858-0D40-C97802120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084" y="1369145"/>
            <a:ext cx="9101831" cy="3523773"/>
          </a:xfrm>
          <a:prstGeom prst="rect">
            <a:avLst/>
          </a:prstGeom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3F5B90-A001-E481-5EAE-36343AC70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084" y="1197321"/>
            <a:ext cx="9101831" cy="3867420"/>
          </a:xfrm>
          <a:prstGeom prst="rect">
            <a:avLst/>
          </a:prstGeom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FDB3E6-CC81-AE92-3923-03CBDA0027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25" y="1540309"/>
            <a:ext cx="10162949" cy="3181444"/>
          </a:xfrm>
          <a:prstGeom prst="rect">
            <a:avLst/>
          </a:prstGeom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1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7290415" y="2918563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062074" y="1077299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6A3D1D-0D54-D0C6-EEC9-EF25EB5E9A79}"/>
              </a:ext>
            </a:extLst>
          </p:cNvPr>
          <p:cNvSpPr txBox="1"/>
          <p:nvPr/>
        </p:nvSpPr>
        <p:spPr>
          <a:xfrm>
            <a:off x="0" y="660573"/>
            <a:ext cx="76478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¿Qu</a:t>
            </a:r>
            <a:r>
              <a:rPr lang="es-AR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é es el paradigma</a:t>
            </a:r>
          </a:p>
          <a:p>
            <a:pPr algn="ctr"/>
            <a:r>
              <a:rPr lang="es-AR" sz="8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AI</a:t>
            </a:r>
            <a:r>
              <a:rPr lang="es-AR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-</a:t>
            </a:r>
            <a:r>
              <a:rPr lang="es-AR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Driven</a:t>
            </a:r>
            <a:r>
              <a:rPr lang="es-AR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?</a:t>
            </a:r>
          </a:p>
        </p:txBody>
      </p:sp>
      <p:pic>
        <p:nvPicPr>
          <p:cNvPr id="5" name="Imagen 4" descr="Una persona con un control en la mano&#10;&#10;Descripción generada automáticamente con confianza baja">
            <a:extLst>
              <a:ext uri="{FF2B5EF4-FFF2-40B4-BE49-F238E27FC236}">
                <a16:creationId xmlns:a16="http://schemas.microsoft.com/office/drawing/2014/main" id="{8D0E4884-4D73-917D-D024-B3F2127EC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38" y="136985"/>
            <a:ext cx="5700143" cy="57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0" y="1768699"/>
            <a:ext cx="125133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 actúa como </a:t>
            </a:r>
            <a:r>
              <a:rPr lang="es-ES" sz="8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motor </a:t>
            </a:r>
          </a:p>
          <a:p>
            <a:pPr algn="ctr"/>
            <a:r>
              <a:rPr lang="es-ES" sz="8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central de decisiones</a:t>
            </a:r>
            <a:endParaRPr lang="es-AR" sz="8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3E12945-715D-E359-52CF-0CFE56FE8AB8}"/>
              </a:ext>
            </a:extLst>
          </p:cNvPr>
          <p:cNvSpPr/>
          <p:nvPr/>
        </p:nvSpPr>
        <p:spPr>
          <a:xfrm>
            <a:off x="628496" y="203884"/>
            <a:ext cx="1301076" cy="1259872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F191DC1-FF83-0E6F-88A2-AB0E655DD4CE}"/>
              </a:ext>
            </a:extLst>
          </p:cNvPr>
          <p:cNvSpPr/>
          <p:nvPr/>
        </p:nvSpPr>
        <p:spPr>
          <a:xfrm>
            <a:off x="1580680" y="833820"/>
            <a:ext cx="697784" cy="697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819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258871" y="1906485"/>
            <a:ext cx="11674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 </a:t>
            </a:r>
            <a:r>
              <a:rPr lang="es-ES" sz="7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automatiza y adapta procesos </a:t>
            </a:r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continuamente</a:t>
            </a:r>
            <a:endParaRPr lang="es-A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33A73031-855D-7394-EC81-51C76E7454A7}"/>
              </a:ext>
            </a:extLst>
          </p:cNvPr>
          <p:cNvSpPr/>
          <p:nvPr/>
        </p:nvSpPr>
        <p:spPr>
          <a:xfrm>
            <a:off x="10283161" y="141254"/>
            <a:ext cx="1301076" cy="1259872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412F599-7126-D2CC-06ED-1079A7384C0F}"/>
              </a:ext>
            </a:extLst>
          </p:cNvPr>
          <p:cNvSpPr/>
          <p:nvPr/>
        </p:nvSpPr>
        <p:spPr>
          <a:xfrm>
            <a:off x="10095477" y="844596"/>
            <a:ext cx="697784" cy="697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9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108559" y="1764401"/>
            <a:ext cx="119748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 </a:t>
            </a:r>
            <a:r>
              <a:rPr lang="es-ES" sz="7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optimiza procesos </a:t>
            </a:r>
          </a:p>
          <a:p>
            <a:pPr algn="ctr"/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y decisiones estratégicas.</a:t>
            </a:r>
            <a:endParaRPr lang="es-AR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2E6D6F2-A1AA-375F-348C-9070244E7909}"/>
              </a:ext>
            </a:extLst>
          </p:cNvPr>
          <p:cNvSpPr/>
          <p:nvPr/>
        </p:nvSpPr>
        <p:spPr>
          <a:xfrm>
            <a:off x="10408421" y="4324990"/>
            <a:ext cx="1301076" cy="1259872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B94C954-ACBB-53CA-ABB0-F0278585DA92}"/>
              </a:ext>
            </a:extLst>
          </p:cNvPr>
          <p:cNvSpPr/>
          <p:nvPr/>
        </p:nvSpPr>
        <p:spPr>
          <a:xfrm>
            <a:off x="10321259" y="4237276"/>
            <a:ext cx="697784" cy="697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364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pic>
        <p:nvPicPr>
          <p:cNvPr id="1026" name="Picture 2" descr="Rappi - Wikipedia, la enciclopedia libre">
            <a:extLst>
              <a:ext uri="{FF2B5EF4-FFF2-40B4-BE49-F238E27FC236}">
                <a16:creationId xmlns:a16="http://schemas.microsoft.com/office/drawing/2014/main" id="{500F2FA0-2069-07EC-C32C-471A97C6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1" y="669670"/>
            <a:ext cx="3388290" cy="14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50BD7F7-71D7-E5B6-358A-07CC35F99D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2" y="441195"/>
            <a:ext cx="1880032" cy="18800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99628AF-0B99-4B12-51D3-BE196FE8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181" y="873872"/>
            <a:ext cx="3246970" cy="10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flix | Brand Assets | Logos">
            <a:extLst>
              <a:ext uri="{FF2B5EF4-FFF2-40B4-BE49-F238E27FC236}">
                <a16:creationId xmlns:a16="http://schemas.microsoft.com/office/drawing/2014/main" id="{D78B8C3D-A1F1-3F80-436F-3F805A1E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3" y="3033954"/>
            <a:ext cx="3846272" cy="21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rcado Libre cambió logo y anunció descuentos en farmacias y a  monotributistas para compras online - El Economista">
            <a:extLst>
              <a:ext uri="{FF2B5EF4-FFF2-40B4-BE49-F238E27FC236}">
                <a16:creationId xmlns:a16="http://schemas.microsoft.com/office/drawing/2014/main" id="{BEAFB1F7-C3A7-3FF2-1003-648AD42B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b="-1"/>
          <a:stretch/>
        </p:blipFill>
        <p:spPr bwMode="auto">
          <a:xfrm>
            <a:off x="4823167" y="3056502"/>
            <a:ext cx="3033321" cy="21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History Of The Amazon Logo - Hatchwise">
            <a:extLst>
              <a:ext uri="{FF2B5EF4-FFF2-40B4-BE49-F238E27FC236}">
                <a16:creationId xmlns:a16="http://schemas.microsoft.com/office/drawing/2014/main" id="{BB3C9403-B7B6-75E4-6AA1-BAB106974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 b="2009"/>
          <a:stretch/>
        </p:blipFill>
        <p:spPr bwMode="auto">
          <a:xfrm>
            <a:off x="8451181" y="3033953"/>
            <a:ext cx="3364315" cy="21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5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798141" y="2168271"/>
            <a:ext cx="407478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RPA</a:t>
            </a:r>
            <a:endParaRPr lang="es-AR" sz="13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2E6D6F2-A1AA-375F-348C-9070244E7909}"/>
              </a:ext>
            </a:extLst>
          </p:cNvPr>
          <p:cNvSpPr/>
          <p:nvPr/>
        </p:nvSpPr>
        <p:spPr>
          <a:xfrm>
            <a:off x="800958" y="308531"/>
            <a:ext cx="1301076" cy="1259872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B94C954-ACBB-53CA-ABB0-F0278585DA92}"/>
              </a:ext>
            </a:extLst>
          </p:cNvPr>
          <p:cNvSpPr/>
          <p:nvPr/>
        </p:nvSpPr>
        <p:spPr>
          <a:xfrm>
            <a:off x="713796" y="220817"/>
            <a:ext cx="697784" cy="697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3ADA52-6AEF-CD96-AEA2-F91D37FA0A60}"/>
              </a:ext>
            </a:extLst>
          </p:cNvPr>
          <p:cNvSpPr txBox="1"/>
          <p:nvPr/>
        </p:nvSpPr>
        <p:spPr>
          <a:xfrm>
            <a:off x="5570334" y="1506551"/>
            <a:ext cx="4331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R</a:t>
            </a:r>
            <a:r>
              <a:rPr lang="es-E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obotic</a:t>
            </a:r>
            <a:endParaRPr lang="es-A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0D403C-434D-75F6-3089-493D50FFFA8E}"/>
              </a:ext>
            </a:extLst>
          </p:cNvPr>
          <p:cNvSpPr txBox="1"/>
          <p:nvPr/>
        </p:nvSpPr>
        <p:spPr>
          <a:xfrm>
            <a:off x="5570334" y="2693035"/>
            <a:ext cx="4331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P</a:t>
            </a:r>
            <a:r>
              <a:rPr lang="es-E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rocess</a:t>
            </a:r>
            <a:endParaRPr lang="es-A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A2E8BE-3042-795A-2655-B50E4379D70A}"/>
              </a:ext>
            </a:extLst>
          </p:cNvPr>
          <p:cNvSpPr txBox="1"/>
          <p:nvPr/>
        </p:nvSpPr>
        <p:spPr>
          <a:xfrm>
            <a:off x="5570334" y="3775824"/>
            <a:ext cx="64484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</a:t>
            </a:r>
            <a:r>
              <a:rPr lang="es-E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utomation</a:t>
            </a:r>
            <a:endParaRPr lang="es-A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9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10571166" y="3429670"/>
            <a:ext cx="1457443" cy="1457443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63391" y="207426"/>
            <a:ext cx="1467494" cy="1467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24B183-3D0E-19F5-9779-9A472D5FA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18" y="595618"/>
            <a:ext cx="10815764" cy="464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Make (formerly Integromat) - No Code Tool Overview - No Code MBA">
            <a:extLst>
              <a:ext uri="{FF2B5EF4-FFF2-40B4-BE49-F238E27FC236}">
                <a16:creationId xmlns:a16="http://schemas.microsoft.com/office/drawing/2014/main" id="{49A6584A-4B2D-A537-2E6D-C3AB4CC9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48" y="386864"/>
            <a:ext cx="1616493" cy="16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2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4099469" y="2321004"/>
            <a:ext cx="77410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Diego A. Parrás</a:t>
            </a:r>
            <a:endParaRPr lang="es-A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351465" y="1929069"/>
            <a:ext cx="2543953" cy="2543953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966161" y="1192286"/>
            <a:ext cx="2088450" cy="208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 descr="Texto&#10;&#10;Descripción generada automáticamente con confianza media">
            <a:extLst>
              <a:ext uri="{FF2B5EF4-FFF2-40B4-BE49-F238E27FC236}">
                <a16:creationId xmlns:a16="http://schemas.microsoft.com/office/drawing/2014/main" id="{28FF7F50-9684-4FD5-8717-46B64F8E1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4"/>
          <a:stretch/>
        </p:blipFill>
        <p:spPr>
          <a:xfrm>
            <a:off x="988695" y="1380606"/>
            <a:ext cx="2760235" cy="27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5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1204157" y="2333074"/>
            <a:ext cx="102713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8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1II. </a:t>
            </a:r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Prospectivas</a:t>
            </a:r>
            <a:endParaRPr lang="es-AR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897480" y="1763068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062074" y="1077299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DA29BAA-763A-E3A4-4FDA-7EFCC30C6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05" y="901666"/>
            <a:ext cx="9470255" cy="4242547"/>
          </a:xfrm>
          <a:prstGeom prst="rect">
            <a:avLst/>
          </a:prstGeom>
          <a:ln w="127000" cap="sq">
            <a:solidFill>
              <a:srgbClr val="4EA5F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84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897480" y="1763068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062074" y="1077299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Cuadro">
            <a:extLst>
              <a:ext uri="{FF2B5EF4-FFF2-40B4-BE49-F238E27FC236}">
                <a16:creationId xmlns:a16="http://schemas.microsoft.com/office/drawing/2014/main" id="{01D0CE2D-C2AA-08A1-5118-1DC724834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65" y="675776"/>
            <a:ext cx="8998476" cy="4694327"/>
          </a:xfrm>
          <a:prstGeom prst="rect">
            <a:avLst/>
          </a:prstGeom>
        </p:spPr>
      </p:pic>
      <p:pic>
        <p:nvPicPr>
          <p:cNvPr id="6" name="Nivel 5">
            <a:extLst>
              <a:ext uri="{FF2B5EF4-FFF2-40B4-BE49-F238E27FC236}">
                <a16:creationId xmlns:a16="http://schemas.microsoft.com/office/drawing/2014/main" id="{DA112712-EDAC-D615-B53C-96B36FDFE8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78889" r="3008" b="5093"/>
          <a:stretch/>
        </p:blipFill>
        <p:spPr>
          <a:xfrm>
            <a:off x="614412" y="4366918"/>
            <a:ext cx="8764791" cy="774119"/>
          </a:xfrm>
          <a:prstGeom prst="rect">
            <a:avLst/>
          </a:prstGeom>
          <a:ln w="57150">
            <a:noFill/>
          </a:ln>
        </p:spPr>
      </p:pic>
      <p:pic>
        <p:nvPicPr>
          <p:cNvPr id="8" name="Nivel 4">
            <a:extLst>
              <a:ext uri="{FF2B5EF4-FFF2-40B4-BE49-F238E27FC236}">
                <a16:creationId xmlns:a16="http://schemas.microsoft.com/office/drawing/2014/main" id="{EE8C5DBC-734B-8DBF-C65F-B53C3E6AC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64941" r="3077" b="19040"/>
          <a:stretch/>
        </p:blipFill>
        <p:spPr>
          <a:xfrm>
            <a:off x="598597" y="3630475"/>
            <a:ext cx="8758472" cy="774119"/>
          </a:xfrm>
          <a:prstGeom prst="rect">
            <a:avLst/>
          </a:prstGeom>
          <a:ln w="57150">
            <a:noFill/>
          </a:ln>
        </p:spPr>
      </p:pic>
      <p:pic>
        <p:nvPicPr>
          <p:cNvPr id="10" name="Nivel 3">
            <a:extLst>
              <a:ext uri="{FF2B5EF4-FFF2-40B4-BE49-F238E27FC236}">
                <a16:creationId xmlns:a16="http://schemas.microsoft.com/office/drawing/2014/main" id="{DBB108AB-7E43-E7E5-F6B2-76A43D4C0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51063" r="3008" b="31449"/>
          <a:stretch/>
        </p:blipFill>
        <p:spPr>
          <a:xfrm>
            <a:off x="592278" y="2979299"/>
            <a:ext cx="8764791" cy="845151"/>
          </a:xfrm>
          <a:prstGeom prst="rect">
            <a:avLst/>
          </a:prstGeom>
          <a:ln w="57150">
            <a:noFill/>
          </a:ln>
        </p:spPr>
      </p:pic>
      <p:pic>
        <p:nvPicPr>
          <p:cNvPr id="12" name="Nivel 2">
            <a:extLst>
              <a:ext uri="{FF2B5EF4-FFF2-40B4-BE49-F238E27FC236}">
                <a16:creationId xmlns:a16="http://schemas.microsoft.com/office/drawing/2014/main" id="{ED384DE2-7B8B-E5E5-FEBF-BA89917AC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34644" r="3008" b="46338"/>
          <a:stretch/>
        </p:blipFill>
        <p:spPr>
          <a:xfrm>
            <a:off x="598597" y="2196246"/>
            <a:ext cx="8764791" cy="919070"/>
          </a:xfrm>
          <a:prstGeom prst="rect">
            <a:avLst/>
          </a:prstGeom>
          <a:ln w="57150">
            <a:noFill/>
          </a:ln>
        </p:spPr>
      </p:pic>
      <p:pic>
        <p:nvPicPr>
          <p:cNvPr id="4" name="Nivel 1">
            <a:extLst>
              <a:ext uri="{FF2B5EF4-FFF2-40B4-BE49-F238E27FC236}">
                <a16:creationId xmlns:a16="http://schemas.microsoft.com/office/drawing/2014/main" id="{4F0CE623-225D-AA9A-7B3A-737518251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25401" r="3008" b="61376"/>
          <a:stretch/>
        </p:blipFill>
        <p:spPr>
          <a:xfrm>
            <a:off x="604916" y="1736452"/>
            <a:ext cx="8764791" cy="639020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2731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7884248" y="2918563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123316" y="3208464"/>
            <a:ext cx="1215884" cy="12274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DA29BAA-763A-E3A4-4FDA-7EFCC30C6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/>
          <a:stretch/>
        </p:blipFill>
        <p:spPr>
          <a:xfrm>
            <a:off x="466427" y="1077299"/>
            <a:ext cx="9470255" cy="3583793"/>
          </a:xfrm>
          <a:prstGeom prst="rect">
            <a:avLst/>
          </a:prstGeom>
          <a:ln w="127000" cap="sq">
            <a:solidFill>
              <a:srgbClr val="4EA5F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2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960329" y="2195288"/>
            <a:ext cx="102713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8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1V. </a:t>
            </a:r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Conclusiones</a:t>
            </a:r>
            <a:endParaRPr lang="es-AR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897480" y="1768351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6A3D1D-0D54-D0C6-EEC9-EF25EB5E9A79}"/>
              </a:ext>
            </a:extLst>
          </p:cNvPr>
          <p:cNvSpPr txBox="1"/>
          <p:nvPr/>
        </p:nvSpPr>
        <p:spPr>
          <a:xfrm>
            <a:off x="125260" y="379406"/>
            <a:ext cx="88974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 </a:t>
            </a:r>
            <a:r>
              <a:rPr lang="es-ES" sz="6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 VA A ACABAR CON EL CÓMO </a:t>
            </a:r>
          </a:p>
          <a:p>
            <a:pPr algn="ctr"/>
            <a:r>
              <a:rPr lang="es-ES" sz="6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SE EJERCE </a:t>
            </a:r>
          </a:p>
          <a:p>
            <a:pPr algn="ctr"/>
            <a:r>
              <a:rPr lang="es-ES" sz="6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 PROFESIÓN </a:t>
            </a:r>
          </a:p>
          <a:p>
            <a:pPr algn="ctr"/>
            <a:r>
              <a:rPr lang="es-ES" sz="6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DEL CONTADOR</a:t>
            </a:r>
            <a:endParaRPr lang="es-AR" sz="6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35E9D90-EABE-7C5A-FBD8-319349BDB2BC}"/>
              </a:ext>
            </a:extLst>
          </p:cNvPr>
          <p:cNvSpPr/>
          <p:nvPr/>
        </p:nvSpPr>
        <p:spPr>
          <a:xfrm>
            <a:off x="10719060" y="1616148"/>
            <a:ext cx="780573" cy="780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D9F110-6FCF-42B8-FAF8-EA66F3D2598D}"/>
              </a:ext>
            </a:extLst>
          </p:cNvPr>
          <p:cNvSpPr txBox="1"/>
          <p:nvPr/>
        </p:nvSpPr>
        <p:spPr>
          <a:xfrm>
            <a:off x="9868453" y="2091916"/>
            <a:ext cx="66020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</a:t>
            </a:r>
            <a:endParaRPr lang="es-AR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5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897480" y="1763068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6A3D1D-0D54-D0C6-EEC9-EF25EB5E9A79}"/>
              </a:ext>
            </a:extLst>
          </p:cNvPr>
          <p:cNvSpPr txBox="1"/>
          <p:nvPr/>
        </p:nvSpPr>
        <p:spPr>
          <a:xfrm>
            <a:off x="175364" y="437617"/>
            <a:ext cx="90007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 </a:t>
            </a:r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AGENTES DE </a:t>
            </a:r>
          </a:p>
          <a:p>
            <a:pPr algn="ctr"/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</a:t>
            </a:r>
            <a:r>
              <a:rPr lang="es-ES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REALIZARÁN </a:t>
            </a:r>
          </a:p>
          <a:p>
            <a:pPr algn="ctr"/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LAS</a:t>
            </a:r>
            <a:r>
              <a:rPr lang="es-ES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TAREAS </a:t>
            </a:r>
            <a:r>
              <a:rPr lang="es-ES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OPERATIVAS </a:t>
            </a:r>
          </a:p>
          <a:p>
            <a:pPr algn="ctr"/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DEL CONTADOR</a:t>
            </a:r>
            <a:endParaRPr lang="es-A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72484B-85D7-47E9-2294-1E8151BF2C29}"/>
              </a:ext>
            </a:extLst>
          </p:cNvPr>
          <p:cNvSpPr txBox="1"/>
          <p:nvPr/>
        </p:nvSpPr>
        <p:spPr>
          <a:xfrm>
            <a:off x="9602541" y="2091916"/>
            <a:ext cx="119202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II</a:t>
            </a:r>
            <a:endParaRPr lang="es-AR" sz="11500" dirty="0">
              <a:solidFill>
                <a:schemeClr val="bg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281A5A1-C37E-37F1-C97C-1D315DD66B12}"/>
              </a:ext>
            </a:extLst>
          </p:cNvPr>
          <p:cNvSpPr/>
          <p:nvPr/>
        </p:nvSpPr>
        <p:spPr>
          <a:xfrm>
            <a:off x="10719060" y="1616148"/>
            <a:ext cx="780573" cy="780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406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897480" y="1763068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C99C57-55C3-A0B6-E72E-C846E692F1B5}"/>
              </a:ext>
            </a:extLst>
          </p:cNvPr>
          <p:cNvSpPr txBox="1"/>
          <p:nvPr/>
        </p:nvSpPr>
        <p:spPr>
          <a:xfrm>
            <a:off x="9414281" y="2091916"/>
            <a:ext cx="156854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III</a:t>
            </a:r>
            <a:endParaRPr lang="es-AR" sz="1150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AEA4548-F8D0-4813-8270-76E746CDBA0E}"/>
              </a:ext>
            </a:extLst>
          </p:cNvPr>
          <p:cNvSpPr/>
          <p:nvPr/>
        </p:nvSpPr>
        <p:spPr>
          <a:xfrm>
            <a:off x="10719060" y="1616148"/>
            <a:ext cx="780573" cy="780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98D2AB-3658-61DE-34C9-FFF6B1FC37E7}"/>
              </a:ext>
            </a:extLst>
          </p:cNvPr>
          <p:cNvSpPr txBox="1"/>
          <p:nvPr/>
        </p:nvSpPr>
        <p:spPr>
          <a:xfrm>
            <a:off x="175364" y="564072"/>
            <a:ext cx="90007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 PROFESIÓN</a:t>
            </a:r>
          </a:p>
          <a:p>
            <a:pPr algn="ctr"/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SE </a:t>
            </a:r>
            <a:r>
              <a:rPr lang="es-E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ENFOCARÁ</a:t>
            </a:r>
          </a:p>
          <a:p>
            <a:pPr algn="ctr"/>
            <a:r>
              <a:rPr lang="es-E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AL </a:t>
            </a:r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DATA ANALYTICS</a:t>
            </a:r>
          </a:p>
          <a:p>
            <a:pPr algn="ctr"/>
            <a:r>
              <a:rPr lang="es-E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Y AL </a:t>
            </a:r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BUSINESS INTELLIGENCE</a:t>
            </a:r>
            <a:endParaRPr lang="es-A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4566004" y="1929069"/>
            <a:ext cx="680892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¡Gracias!</a:t>
            </a:r>
            <a:endParaRPr lang="es-AR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351465" y="1929069"/>
            <a:ext cx="2543953" cy="2543953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966161" y="1192286"/>
            <a:ext cx="2088450" cy="208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Imagen 15" descr="Texto&#10;&#10;Descripción generada automáticamente con confianza media">
            <a:extLst>
              <a:ext uri="{FF2B5EF4-FFF2-40B4-BE49-F238E27FC236}">
                <a16:creationId xmlns:a16="http://schemas.microsoft.com/office/drawing/2014/main" id="{28FF7F50-9684-4FD5-8717-46B64F8E1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4"/>
          <a:stretch/>
        </p:blipFill>
        <p:spPr>
          <a:xfrm>
            <a:off x="988695" y="1380606"/>
            <a:ext cx="2760235" cy="2771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907E86-B2FB-7DDF-C659-520F1C36DEFB}"/>
              </a:ext>
            </a:extLst>
          </p:cNvPr>
          <p:cNvSpPr txBox="1"/>
          <p:nvPr/>
        </p:nvSpPr>
        <p:spPr>
          <a:xfrm>
            <a:off x="4054611" y="3707597"/>
            <a:ext cx="7741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linkedin.com/in/</a:t>
            </a:r>
            <a:r>
              <a:rPr lang="es-AR" sz="4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diegoparras</a:t>
            </a:r>
            <a:endParaRPr lang="es-AR" sz="4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466428" y="559206"/>
            <a:ext cx="5445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1.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Motivación</a:t>
            </a:r>
            <a:endParaRPr lang="es-A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89CB44-0738-ED6B-164B-12AD90AC61EB}"/>
              </a:ext>
            </a:extLst>
          </p:cNvPr>
          <p:cNvSpPr txBox="1"/>
          <p:nvPr/>
        </p:nvSpPr>
        <p:spPr>
          <a:xfrm>
            <a:off x="466427" y="1691290"/>
            <a:ext cx="6422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1I.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Estado Actual</a:t>
            </a:r>
            <a:endParaRPr lang="es-A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BF5382-E3F6-9776-DFDA-31B350B0E1D4}"/>
              </a:ext>
            </a:extLst>
          </p:cNvPr>
          <p:cNvSpPr txBox="1"/>
          <p:nvPr/>
        </p:nvSpPr>
        <p:spPr>
          <a:xfrm>
            <a:off x="253485" y="2967335"/>
            <a:ext cx="6635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1II.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Prospectivas</a:t>
            </a:r>
            <a:endParaRPr lang="es-A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42B68D-AB74-C434-7684-C90B44B7777E}"/>
              </a:ext>
            </a:extLst>
          </p:cNvPr>
          <p:cNvSpPr txBox="1"/>
          <p:nvPr/>
        </p:nvSpPr>
        <p:spPr>
          <a:xfrm>
            <a:off x="253485" y="4243380"/>
            <a:ext cx="642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IV.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Conclusiones</a:t>
            </a:r>
            <a:endParaRPr lang="es-A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77D6B0A-E9E0-4C37-E95C-34C34A49DA9D}"/>
              </a:ext>
            </a:extLst>
          </p:cNvPr>
          <p:cNvSpPr/>
          <p:nvPr/>
        </p:nvSpPr>
        <p:spPr>
          <a:xfrm>
            <a:off x="8333415" y="3254800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CF0692C-7FB5-A52E-17B4-FB579F622754}"/>
              </a:ext>
            </a:extLst>
          </p:cNvPr>
          <p:cNvSpPr/>
          <p:nvPr/>
        </p:nvSpPr>
        <p:spPr>
          <a:xfrm>
            <a:off x="9041104" y="2983507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94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1811492" y="2195288"/>
            <a:ext cx="84431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8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1. </a:t>
            </a:r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Motivación</a:t>
            </a:r>
            <a:endParaRPr lang="es-AR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6526814" y="3306850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062074" y="1077299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 descr="Una mujer hablando por teléfono&#10;&#10;Descripción generada automáticamente">
            <a:extLst>
              <a:ext uri="{FF2B5EF4-FFF2-40B4-BE49-F238E27FC236}">
                <a16:creationId xmlns:a16="http://schemas.microsoft.com/office/drawing/2014/main" id="{E8ED0CE1-EA6C-A1F0-6195-8C0E44E8E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48" y="1002322"/>
            <a:ext cx="4824273" cy="482427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B6A3D1D-0D54-D0C6-EEC9-EF25EB5E9A79}"/>
              </a:ext>
            </a:extLst>
          </p:cNvPr>
          <p:cNvSpPr txBox="1"/>
          <p:nvPr/>
        </p:nvSpPr>
        <p:spPr>
          <a:xfrm>
            <a:off x="0" y="462082"/>
            <a:ext cx="76478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¿LA </a:t>
            </a:r>
            <a:r>
              <a:rPr lang="es-ES" sz="7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IA VA A ACABAR </a:t>
            </a:r>
            <a:r>
              <a:rPr lang="es-E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CON </a:t>
            </a:r>
          </a:p>
          <a:p>
            <a:pPr algn="ctr"/>
            <a:r>
              <a:rPr lang="es-ES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LA PROFESIÓN</a:t>
            </a:r>
          </a:p>
          <a:p>
            <a:pPr algn="ctr"/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DEL CONTADOR?</a:t>
            </a:r>
            <a:endParaRPr lang="es-A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9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0871752E-FD5B-170D-BF16-5353CCC1E1D8}"/>
              </a:ext>
            </a:extLst>
          </p:cNvPr>
          <p:cNvSpPr/>
          <p:nvPr/>
        </p:nvSpPr>
        <p:spPr>
          <a:xfrm>
            <a:off x="10166103" y="1587736"/>
            <a:ext cx="1841264" cy="1841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8590167" y="1848659"/>
            <a:ext cx="2602153" cy="2519745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6A3D1D-0D54-D0C6-EEC9-EF25EB5E9A79}"/>
              </a:ext>
            </a:extLst>
          </p:cNvPr>
          <p:cNvSpPr txBox="1"/>
          <p:nvPr/>
        </p:nvSpPr>
        <p:spPr>
          <a:xfrm>
            <a:off x="184633" y="2508368"/>
            <a:ext cx="8567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¿Qué Contador?</a:t>
            </a:r>
            <a:endParaRPr lang="es-A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6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0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3A79070-1C79-B3A0-F8AF-A021845E51C8}"/>
              </a:ext>
            </a:extLst>
          </p:cNvPr>
          <p:cNvSpPr/>
          <p:nvPr/>
        </p:nvSpPr>
        <p:spPr>
          <a:xfrm>
            <a:off x="5750602" y="3156059"/>
            <a:ext cx="1272156" cy="1272156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68A464D-EF6F-E248-D0E4-6D3B09DEEEEB}"/>
              </a:ext>
            </a:extLst>
          </p:cNvPr>
          <p:cNvSpPr/>
          <p:nvPr/>
        </p:nvSpPr>
        <p:spPr>
          <a:xfrm>
            <a:off x="10206112" y="1610387"/>
            <a:ext cx="1524975" cy="1524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 descr="Caja de cartón&#10;&#10;Descripción generada automáticamente con confianza media">
            <a:extLst>
              <a:ext uri="{FF2B5EF4-FFF2-40B4-BE49-F238E27FC236}">
                <a16:creationId xmlns:a16="http://schemas.microsoft.com/office/drawing/2014/main" id="{3AD0E8ED-40E4-954E-EB27-E3CB6313C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02" y="1819141"/>
            <a:ext cx="5873482" cy="212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00059C-6D8C-200D-791E-4559E97DB070}"/>
              </a:ext>
            </a:extLst>
          </p:cNvPr>
          <p:cNvSpPr txBox="1"/>
          <p:nvPr/>
        </p:nvSpPr>
        <p:spPr>
          <a:xfrm>
            <a:off x="279202" y="2433168"/>
            <a:ext cx="5364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¿Este?</a:t>
            </a:r>
            <a:endParaRPr lang="es-A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0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CBBC7EF-B0CD-C4EF-8D23-D3BB4759F574}"/>
              </a:ext>
            </a:extLst>
          </p:cNvPr>
          <p:cNvSpPr/>
          <p:nvPr/>
        </p:nvSpPr>
        <p:spPr>
          <a:xfrm>
            <a:off x="5611106" y="3429346"/>
            <a:ext cx="1457443" cy="1457443"/>
          </a:xfrm>
          <a:prstGeom prst="ellipse">
            <a:avLst/>
          </a:prstGeom>
          <a:solidFill>
            <a:srgbClr val="4EA5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596E1A8-3BEE-83AA-32B1-6AA74ED14561}"/>
              </a:ext>
            </a:extLst>
          </p:cNvPr>
          <p:cNvGrpSpPr/>
          <p:nvPr/>
        </p:nvGrpSpPr>
        <p:grpSpPr>
          <a:xfrm>
            <a:off x="5871398" y="1653698"/>
            <a:ext cx="6005777" cy="3358121"/>
            <a:chOff x="2164077" y="501497"/>
            <a:chExt cx="10616707" cy="5936316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871752E-FD5B-170D-BF16-5353CCC1E1D8}"/>
                </a:ext>
              </a:extLst>
            </p:cNvPr>
            <p:cNvSpPr/>
            <p:nvPr/>
          </p:nvSpPr>
          <p:spPr>
            <a:xfrm>
              <a:off x="10186622" y="501497"/>
              <a:ext cx="2594162" cy="2594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3E635F2-AF82-66A7-4F7E-E7EF9F84E1CE}"/>
                </a:ext>
              </a:extLst>
            </p:cNvPr>
            <p:cNvSpPr/>
            <p:nvPr/>
          </p:nvSpPr>
          <p:spPr>
            <a:xfrm>
              <a:off x="3300114" y="805615"/>
              <a:ext cx="7379763" cy="481406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0945D642-57F6-0FAA-14F4-BE2117FE2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114" y="1121503"/>
              <a:ext cx="7371880" cy="4146682"/>
            </a:xfrm>
            <a:prstGeom prst="rect">
              <a:avLst/>
            </a:prstGeom>
          </p:spPr>
        </p:pic>
        <p:pic>
          <p:nvPicPr>
            <p:cNvPr id="10" name="Imagen 9" descr="Pantalla de computadora con fondo negro&#10;&#10;Descripción generada automáticamente con confianza media">
              <a:extLst>
                <a:ext uri="{FF2B5EF4-FFF2-40B4-BE49-F238E27FC236}">
                  <a16:creationId xmlns:a16="http://schemas.microsoft.com/office/drawing/2014/main" id="{1810196A-E967-CC67-1C13-81122BE1E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7" y="600683"/>
              <a:ext cx="9643954" cy="583713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140D7CB5-D0B9-864D-9475-A0DC44D19003}"/>
              </a:ext>
            </a:extLst>
          </p:cNvPr>
          <p:cNvSpPr txBox="1"/>
          <p:nvPr/>
        </p:nvSpPr>
        <p:spPr>
          <a:xfrm>
            <a:off x="279202" y="2433168"/>
            <a:ext cx="5364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¿O este?</a:t>
            </a:r>
            <a:endParaRPr lang="es-A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luz&#10;&#10;Descripción generada automáticamente">
            <a:extLst>
              <a:ext uri="{FF2B5EF4-FFF2-40B4-BE49-F238E27FC236}">
                <a16:creationId xmlns:a16="http://schemas.microsoft.com/office/drawing/2014/main" id="{70D18235-B374-400B-3342-8CB998D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712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E1E93-6B16-E60A-39DD-06EE0060411F}"/>
              </a:ext>
            </a:extLst>
          </p:cNvPr>
          <p:cNvSpPr/>
          <p:nvPr/>
        </p:nvSpPr>
        <p:spPr>
          <a:xfrm>
            <a:off x="0" y="-1"/>
            <a:ext cx="12192000" cy="5837129"/>
          </a:xfrm>
          <a:prstGeom prst="rect">
            <a:avLst/>
          </a:prstGeom>
          <a:solidFill>
            <a:srgbClr val="00135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FBDA3-EEDB-4AE4-BF28-94129A60B1F8}"/>
              </a:ext>
            </a:extLst>
          </p:cNvPr>
          <p:cNvSpPr txBox="1"/>
          <p:nvPr/>
        </p:nvSpPr>
        <p:spPr>
          <a:xfrm>
            <a:off x="1009827" y="2195288"/>
            <a:ext cx="98752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 </a:t>
            </a:r>
            <a:r>
              <a:rPr lang="es-ES" sz="8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1I. </a:t>
            </a:r>
            <a:r>
              <a:rPr lang="es-E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elGothic BT" panose="04030805030B02020C03" pitchFamily="82" charset="0"/>
              </a:rPr>
              <a:t>Estado Actual</a:t>
            </a:r>
            <a:endParaRPr lang="es-AR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elGothic BT" panose="04030805030B02020C03" pitchFamily="82" charset="0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7E81F8B-0403-F529-0B42-D1BDF3DE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11" y="6045883"/>
            <a:ext cx="2041389" cy="669576"/>
          </a:xfrm>
          <a:prstGeom prst="rect">
            <a:avLst/>
          </a:prstGeom>
        </p:spPr>
      </p:pic>
      <p:pic>
        <p:nvPicPr>
          <p:cNvPr id="9" name="Imagen 8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4F158D9-506E-E60A-EF47-6BAC295A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6017627"/>
            <a:ext cx="2690131" cy="840373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ED51203B-87AF-705F-11D2-D61E8E67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2"/>
          <a:stretch/>
        </p:blipFill>
        <p:spPr>
          <a:xfrm>
            <a:off x="6339828" y="5837129"/>
            <a:ext cx="5852172" cy="1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87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176</Words>
  <Application>Microsoft Office PowerPoint</Application>
  <PresentationFormat>Panorámica</PresentationFormat>
  <Paragraphs>58</Paragraphs>
  <Slides>28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Aptos Display</vt:lpstr>
      <vt:lpstr>Aptos</vt:lpstr>
      <vt:lpstr>HandelGothic BT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Alejandro Parras</dc:creator>
  <cp:lastModifiedBy>Diego Alejandro Parras</cp:lastModifiedBy>
  <cp:revision>11</cp:revision>
  <dcterms:created xsi:type="dcterms:W3CDTF">2024-09-05T11:25:42Z</dcterms:created>
  <dcterms:modified xsi:type="dcterms:W3CDTF">2024-09-09T21:02:19Z</dcterms:modified>
</cp:coreProperties>
</file>